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65" r:id="rId5"/>
    <p:sldId id="259" r:id="rId6"/>
    <p:sldId id="274" r:id="rId7"/>
    <p:sldId id="261" r:id="rId8"/>
    <p:sldId id="262" r:id="rId9"/>
    <p:sldId id="271" r:id="rId10"/>
    <p:sldId id="263" r:id="rId11"/>
    <p:sldId id="264" r:id="rId12"/>
    <p:sldId id="279" r:id="rId13"/>
    <p:sldId id="284" r:id="rId14"/>
    <p:sldId id="276" r:id="rId15"/>
    <p:sldId id="272" r:id="rId16"/>
    <p:sldId id="283" r:id="rId17"/>
    <p:sldId id="280" r:id="rId18"/>
    <p:sldId id="277" r:id="rId19"/>
    <p:sldId id="278" r:id="rId20"/>
    <p:sldId id="275" r:id="rId21"/>
    <p:sldId id="266" r:id="rId22"/>
    <p:sldId id="281" r:id="rId23"/>
    <p:sldId id="273" r:id="rId24"/>
    <p:sldId id="260" r:id="rId25"/>
    <p:sldId id="267" r:id="rId26"/>
    <p:sldId id="268" r:id="rId27"/>
    <p:sldId id="282" r:id="rId28"/>
    <p:sldId id="269" r:id="rId29"/>
    <p:sldId id="270" r:id="rId30"/>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p:cViewPr varScale="1">
        <p:scale>
          <a:sx n="102" d="100"/>
          <a:sy n="102" d="100"/>
        </p:scale>
        <p:origin x="480" y="114"/>
      </p:cViewPr>
      <p:guideLst>
        <p:guide orient="horz" pos="2160"/>
        <p:guide pos="2880"/>
      </p:guideLst>
    </p:cSldViewPr>
  </p:slid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0727" tIns="45363" rIns="90727" bIns="45363"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0727" tIns="45363" rIns="90727" bIns="45363" rtlCol="0"/>
          <a:lstStyle>
            <a:lvl1pPr algn="r">
              <a:defRPr sz="1200"/>
            </a:lvl1pPr>
          </a:lstStyle>
          <a:p>
            <a:fld id="{A122DF43-2131-4B18-B234-358F8993EBCB}" type="datetimeFigureOut">
              <a:rPr lang="en-GB" smtClean="0"/>
              <a:pPr/>
              <a:t>09/09/2019</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0727" tIns="45363" rIns="90727" bIns="45363" rtlCol="0" anchor="ctr"/>
          <a:lstStyle/>
          <a:p>
            <a:endParaRPr lang="en-GB"/>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0727" tIns="45363" rIns="90727" bIns="4536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45659" cy="493633"/>
          </a:xfrm>
          <a:prstGeom prst="rect">
            <a:avLst/>
          </a:prstGeom>
        </p:spPr>
        <p:txBody>
          <a:bodyPr vert="horz" lIns="90727" tIns="45363" rIns="90727" bIns="4536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0727" tIns="45363" rIns="90727" bIns="45363" rtlCol="0" anchor="b"/>
          <a:lstStyle>
            <a:lvl1pPr algn="r">
              <a:defRPr sz="1200"/>
            </a:lvl1pPr>
          </a:lstStyle>
          <a:p>
            <a:fld id="{C1EF34A5-F0A5-4BB0-AB3D-572D80CC95AF}" type="slidenum">
              <a:rPr lang="en-GB" smtClean="0"/>
              <a:pPr/>
              <a:t>‹#›</a:t>
            </a:fld>
            <a:endParaRPr lang="en-GB"/>
          </a:p>
        </p:txBody>
      </p:sp>
    </p:spTree>
    <p:extLst>
      <p:ext uri="{BB962C8B-B14F-4D97-AF65-F5344CB8AC3E}">
        <p14:creationId xmlns:p14="http://schemas.microsoft.com/office/powerpoint/2010/main" val="3750085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21</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1EF34A5-F0A5-4BB0-AB3D-572D80CC95AF}"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C65EB07-8D46-43F1-A15C-340EC3D54102}" type="datetime1">
              <a:rPr lang="en-GB" smtClean="0"/>
              <a:pPr/>
              <a:t>09/09/2019</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2043E8E-2EE4-4CB0-8FDE-9679CBD77AEB}" type="slidenum">
              <a:rPr lang="en-GB" smtClean="0"/>
              <a:pPr/>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847E7-67C2-4B47-8329-958A349D09DC}" type="datetime1">
              <a:rPr lang="en-GB" smtClean="0"/>
              <a:pPr/>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5AF6A8-0815-44AF-B865-9EC5BAC76612}" type="datetime1">
              <a:rPr lang="en-GB" smtClean="0"/>
              <a:pPr/>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11D429-5A49-48D5-8314-4829BFC30226}" type="datetime1">
              <a:rPr lang="en-GB" smtClean="0"/>
              <a:pPr/>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6471D-A426-44D5-B418-AEC8B9977556}" type="datetime1">
              <a:rPr lang="en-GB" smtClean="0"/>
              <a:pPr/>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126668A-9EE8-48D4-8332-4B1737116C44}" type="datetime1">
              <a:rPr lang="en-GB" smtClean="0"/>
              <a:pPr/>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43E8E-2EE4-4CB0-8FDE-9679CBD77AEB}" type="slidenum">
              <a:rPr lang="en-GB" smtClean="0"/>
              <a:pPr/>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9A651D-0C61-4C24-8A8D-E78F34A000E3}" type="datetime1">
              <a:rPr lang="en-GB" smtClean="0"/>
              <a:pPr/>
              <a:t>09/09/2019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19AFD3-B3C8-4D91-B900-09E16EFAE00C}" type="datetime1">
              <a:rPr lang="en-GB" smtClean="0"/>
              <a:pPr/>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BEFC2-3276-44C7-948D-ED27C8B37641}" type="datetime1">
              <a:rPr lang="en-GB" smtClean="0"/>
              <a:pPr/>
              <a:t>09/09/2019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D801E1-A880-4DFB-856F-1E6287AA9EE4}" type="datetime1">
              <a:rPr lang="en-GB" smtClean="0"/>
              <a:pPr/>
              <a:t>09/09/2019</a:t>
            </a:fld>
            <a:endParaRPr lang="en-GB"/>
          </a:p>
        </p:txBody>
      </p:sp>
      <p:sp>
        <p:nvSpPr>
          <p:cNvPr id="7" name="Slide Number Placeholder 6"/>
          <p:cNvSpPr>
            <a:spLocks noGrp="1"/>
          </p:cNvSpPr>
          <p:nvPr>
            <p:ph type="sldNum" sz="quarter" idx="12"/>
          </p:nvPr>
        </p:nvSpPr>
        <p:spPr/>
        <p:txBody>
          <a:bodyPr/>
          <a:lstStyle/>
          <a:p>
            <a:fld id="{92043E8E-2EE4-4CB0-8FDE-9679CBD77AEB}" type="slidenum">
              <a:rPr lang="en-GB" smtClean="0"/>
              <a:pPr/>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324C96-D192-4535-AC4D-15FFCF1CC097}" type="datetime1">
              <a:rPr lang="en-GB" smtClean="0"/>
              <a:pPr/>
              <a:t>09/09/2019</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92043E8E-2EE4-4CB0-8FDE-9679CBD77A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9EF4F20-4CA8-46CE-9363-93017B2F9F74}" type="datetime1">
              <a:rPr lang="en-GB" smtClean="0"/>
              <a:pPr/>
              <a:t>09/09/2019</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2043E8E-2EE4-4CB0-8FDE-9679CBD77A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ambeth.gov.uk/secondary-school-supplementary-information-forms-20202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l-assessment.co.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lambeth.gov.uk/eadmission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ambeth.gov.uk/ead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276872"/>
            <a:ext cx="3313355" cy="2376264"/>
          </a:xfrm>
        </p:spPr>
        <p:txBody>
          <a:bodyPr>
            <a:normAutofit fontScale="90000"/>
          </a:bodyPr>
          <a:lstStyle/>
          <a:p>
            <a:r>
              <a:rPr lang="en-GB" b="1" dirty="0" smtClean="0"/>
              <a:t>TRANSFERING FROM PRIMARY TO SECONDARY SCHOOL</a:t>
            </a:r>
            <a:endParaRPr lang="en-GB" b="1" dirty="0"/>
          </a:p>
        </p:txBody>
      </p:sp>
      <p:sp>
        <p:nvSpPr>
          <p:cNvPr id="3" name="Subtitle 2"/>
          <p:cNvSpPr>
            <a:spLocks noGrp="1"/>
          </p:cNvSpPr>
          <p:nvPr>
            <p:ph type="subTitle" idx="1"/>
          </p:nvPr>
        </p:nvSpPr>
        <p:spPr>
          <a:xfrm>
            <a:off x="4733365" y="4581128"/>
            <a:ext cx="3309803" cy="1368152"/>
          </a:xfrm>
        </p:spPr>
        <p:txBody>
          <a:bodyPr/>
          <a:lstStyle/>
          <a:p>
            <a:endParaRPr lang="en-GB" dirty="0" smtClean="0"/>
          </a:p>
          <a:p>
            <a:r>
              <a:rPr lang="en-GB" dirty="0" smtClean="0"/>
              <a:t>September 2019</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a:t>
            </a:fld>
            <a:endParaRPr lang="en-GB"/>
          </a:p>
        </p:txBody>
      </p:sp>
    </p:spTree>
    <p:extLst>
      <p:ext uri="{BB962C8B-B14F-4D97-AF65-F5344CB8AC3E}">
        <p14:creationId xmlns:p14="http://schemas.microsoft.com/office/powerpoint/2010/main" val="3443803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476672"/>
            <a:ext cx="7024744" cy="936104"/>
          </a:xfrm>
        </p:spPr>
        <p:txBody>
          <a:bodyPr>
            <a:noAutofit/>
          </a:bodyPr>
          <a:lstStyle/>
          <a:p>
            <a:r>
              <a:rPr lang="en-GB" sz="2800" b="1" dirty="0" smtClean="0"/>
              <a:t/>
            </a:r>
            <a:br>
              <a:rPr lang="en-GB" sz="2800" b="1" dirty="0" smtClean="0"/>
            </a:br>
            <a:r>
              <a:rPr lang="en-GB" sz="2800" b="1" dirty="0" smtClean="0"/>
              <a:t/>
            </a:r>
            <a:br>
              <a:rPr lang="en-GB" sz="2800" b="1" dirty="0" smtClean="0"/>
            </a:br>
            <a:r>
              <a:rPr lang="en-GB" sz="2800" b="1" dirty="0" smtClean="0"/>
              <a:t>CO – ORDINATED ADMISSIONS PROCEDURE</a:t>
            </a:r>
            <a:endParaRPr lang="en-GB" sz="2800" b="1" dirty="0"/>
          </a:p>
        </p:txBody>
      </p:sp>
      <p:sp>
        <p:nvSpPr>
          <p:cNvPr id="3" name="Content Placeholder 2"/>
          <p:cNvSpPr>
            <a:spLocks noGrp="1"/>
          </p:cNvSpPr>
          <p:nvPr>
            <p:ph idx="1"/>
          </p:nvPr>
        </p:nvSpPr>
        <p:spPr>
          <a:xfrm>
            <a:off x="1043492" y="1412776"/>
            <a:ext cx="6777317" cy="4419853"/>
          </a:xfrm>
        </p:spPr>
        <p:txBody>
          <a:bodyPr>
            <a:normAutofit fontScale="77500" lnSpcReduction="20000"/>
          </a:bodyPr>
          <a:lstStyle/>
          <a:p>
            <a:r>
              <a:rPr lang="en-GB" dirty="0" smtClean="0"/>
              <a:t>Since 2005 every borough across England has been required to co-ordinate admissions to secondary schools in their areas</a:t>
            </a:r>
          </a:p>
          <a:p>
            <a:pPr marL="68580" indent="0">
              <a:buNone/>
            </a:pPr>
            <a:endParaRPr lang="en-GB" dirty="0"/>
          </a:p>
          <a:p>
            <a:r>
              <a:rPr lang="en-GB" dirty="0" smtClean="0"/>
              <a:t>This means boroughs share information on applications with a view to making the system more transparent and fairer to children and families. </a:t>
            </a:r>
          </a:p>
          <a:p>
            <a:endParaRPr lang="en-GB" dirty="0"/>
          </a:p>
          <a:p>
            <a:r>
              <a:rPr lang="en-GB" dirty="0" smtClean="0"/>
              <a:t>The system seeks to ensure that on National Offers Day – </a:t>
            </a:r>
            <a:r>
              <a:rPr lang="en-GB" b="1" dirty="0" smtClean="0"/>
              <a:t>March 2nd 2020 -  </a:t>
            </a:r>
            <a:r>
              <a:rPr lang="en-GB" dirty="0" smtClean="0"/>
              <a:t>all parents  who have applied on time, will know whether their child has a school place from a preference expressed on their CAF.  If successful, your child will only be offered </a:t>
            </a:r>
            <a:r>
              <a:rPr lang="en-GB" b="1" dirty="0" smtClean="0"/>
              <a:t>1</a:t>
            </a:r>
            <a:r>
              <a:rPr lang="en-GB" dirty="0" smtClean="0"/>
              <a:t> place.</a:t>
            </a:r>
          </a:p>
          <a:p>
            <a:endParaRPr lang="en-GB" dirty="0"/>
          </a:p>
          <a:p>
            <a:r>
              <a:rPr lang="en-GB" dirty="0" smtClean="0"/>
              <a:t>The offer of a place at a preferred school, however, even if a CAF is submitted on time, is </a:t>
            </a:r>
            <a:r>
              <a:rPr lang="en-GB" b="1" i="1" dirty="0" smtClean="0"/>
              <a:t>not</a:t>
            </a:r>
            <a:r>
              <a:rPr lang="en-GB" i="1" dirty="0" smtClean="0"/>
              <a:t> </a:t>
            </a:r>
            <a:r>
              <a:rPr lang="en-GB" dirty="0" smtClean="0"/>
              <a:t>guaranteed. </a:t>
            </a:r>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10</a:t>
            </a:fld>
            <a:endParaRPr lang="en-GB"/>
          </a:p>
        </p:txBody>
      </p:sp>
    </p:spTree>
    <p:extLst>
      <p:ext uri="{BB962C8B-B14F-4D97-AF65-F5344CB8AC3E}">
        <p14:creationId xmlns:p14="http://schemas.microsoft.com/office/powerpoint/2010/main" val="4161202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89616"/>
            <a:ext cx="7456674" cy="535128"/>
          </a:xfrm>
        </p:spPr>
        <p:txBody>
          <a:bodyPr>
            <a:noAutofit/>
          </a:bodyPr>
          <a:lstStyle/>
          <a:p>
            <a:r>
              <a:rPr lang="en-GB" sz="2800" b="1" dirty="0" smtClean="0"/>
              <a:t>YOUR CHOICE OF SCHOOLS</a:t>
            </a:r>
            <a:endParaRPr lang="en-GB" sz="2800" b="1" dirty="0"/>
          </a:p>
        </p:txBody>
      </p:sp>
      <p:sp>
        <p:nvSpPr>
          <p:cNvPr id="3" name="Content Placeholder 2"/>
          <p:cNvSpPr>
            <a:spLocks noGrp="1"/>
          </p:cNvSpPr>
          <p:nvPr>
            <p:ph idx="1"/>
          </p:nvPr>
        </p:nvSpPr>
        <p:spPr>
          <a:xfrm>
            <a:off x="611560" y="764704"/>
            <a:ext cx="7776864" cy="5760640"/>
          </a:xfrm>
        </p:spPr>
        <p:txBody>
          <a:bodyPr>
            <a:noAutofit/>
          </a:bodyPr>
          <a:lstStyle/>
          <a:p>
            <a:endParaRPr lang="en-GB" sz="1600" dirty="0" smtClean="0"/>
          </a:p>
          <a:p>
            <a:r>
              <a:rPr lang="en-GB" sz="2000" dirty="0" smtClean="0"/>
              <a:t>You can choose up to </a:t>
            </a:r>
            <a:r>
              <a:rPr lang="en-GB" sz="2000" b="1" dirty="0" smtClean="0"/>
              <a:t>6 </a:t>
            </a:r>
            <a:r>
              <a:rPr lang="en-GB" sz="2000" dirty="0" smtClean="0"/>
              <a:t>schools, anywhere in London.  We  recommend you list at least </a:t>
            </a:r>
            <a:r>
              <a:rPr lang="en-GB" sz="2000" b="1" dirty="0"/>
              <a:t>5</a:t>
            </a:r>
            <a:r>
              <a:rPr lang="en-GB" sz="2000" dirty="0" smtClean="0"/>
              <a:t>, including </a:t>
            </a:r>
            <a:r>
              <a:rPr lang="en-GB" sz="2000" b="1" dirty="0" smtClean="0"/>
              <a:t>1 or 2, </a:t>
            </a:r>
            <a:r>
              <a:rPr lang="en-GB" sz="2000" dirty="0" smtClean="0"/>
              <a:t> closest to your home, to increase your chances of an offer.</a:t>
            </a:r>
          </a:p>
          <a:p>
            <a:endParaRPr lang="en-GB" sz="2000" dirty="0" smtClean="0"/>
          </a:p>
          <a:p>
            <a:r>
              <a:rPr lang="en-GB" sz="2000" b="1" dirty="0" smtClean="0"/>
              <a:t>ONLY</a:t>
            </a:r>
            <a:r>
              <a:rPr lang="en-GB" sz="2000" dirty="0" smtClean="0"/>
              <a:t> list schools that you would be happy to send your child to, in the order you prefer them – don’t  just “fill up the form”  </a:t>
            </a:r>
            <a:endParaRPr lang="en-GB" sz="2000" dirty="0"/>
          </a:p>
          <a:p>
            <a:endParaRPr lang="en-GB" sz="2000" dirty="0" smtClean="0"/>
          </a:p>
          <a:p>
            <a:r>
              <a:rPr lang="en-GB" sz="2000" dirty="0" smtClean="0"/>
              <a:t>Make your number </a:t>
            </a:r>
            <a:r>
              <a:rPr lang="en-GB" sz="2000" b="1" dirty="0" smtClean="0"/>
              <a:t>1</a:t>
            </a:r>
            <a:r>
              <a:rPr lang="en-GB" sz="2000" dirty="0" smtClean="0"/>
              <a:t> choice the school you really want for your child.  </a:t>
            </a:r>
          </a:p>
          <a:p>
            <a:endParaRPr lang="en-GB" sz="2000" dirty="0"/>
          </a:p>
          <a:p>
            <a:r>
              <a:rPr lang="en-GB" sz="2000" dirty="0" smtClean="0"/>
              <a:t>If more than one school is able to offer a place, the Admissions Authority will look at your list of preferences and offer the school that you placed highest .  The schools will not know the order of your preferences  – the information on your CAF is treated confidentially.</a:t>
            </a:r>
          </a:p>
        </p:txBody>
      </p:sp>
      <p:sp>
        <p:nvSpPr>
          <p:cNvPr id="4" name="Slide Number Placeholder 3"/>
          <p:cNvSpPr>
            <a:spLocks noGrp="1"/>
          </p:cNvSpPr>
          <p:nvPr>
            <p:ph type="sldNum" sz="quarter" idx="12"/>
          </p:nvPr>
        </p:nvSpPr>
        <p:spPr/>
        <p:txBody>
          <a:bodyPr/>
          <a:lstStyle/>
          <a:p>
            <a:fld id="{92043E8E-2EE4-4CB0-8FDE-9679CBD77AEB}" type="slidenum">
              <a:rPr lang="en-GB" smtClean="0"/>
              <a:pPr/>
              <a:t>11</a:t>
            </a:fld>
            <a:endParaRPr lang="en-GB"/>
          </a:p>
        </p:txBody>
      </p:sp>
    </p:spTree>
    <p:extLst>
      <p:ext uri="{BB962C8B-B14F-4D97-AF65-F5344CB8AC3E}">
        <p14:creationId xmlns:p14="http://schemas.microsoft.com/office/powerpoint/2010/main" val="2884728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312658" cy="576064"/>
          </a:xfrm>
        </p:spPr>
        <p:txBody>
          <a:bodyPr>
            <a:noAutofit/>
          </a:bodyPr>
          <a:lstStyle/>
          <a:p>
            <a:r>
              <a:rPr lang="en-GB" sz="3200" b="1" dirty="0" smtClean="0"/>
              <a:t>YOUR CHOICE OF SCHOOLS</a:t>
            </a:r>
            <a:endParaRPr lang="en-GB" sz="3200" b="1" dirty="0"/>
          </a:p>
        </p:txBody>
      </p:sp>
      <p:sp>
        <p:nvSpPr>
          <p:cNvPr id="3" name="Content Placeholder 2"/>
          <p:cNvSpPr>
            <a:spLocks noGrp="1"/>
          </p:cNvSpPr>
          <p:nvPr>
            <p:ph idx="1"/>
          </p:nvPr>
        </p:nvSpPr>
        <p:spPr>
          <a:xfrm>
            <a:off x="1043492" y="1371840"/>
            <a:ext cx="6777317" cy="4460789"/>
          </a:xfrm>
        </p:spPr>
        <p:txBody>
          <a:bodyPr>
            <a:normAutofit fontScale="92500" lnSpcReduction="20000"/>
          </a:bodyPr>
          <a:lstStyle/>
          <a:p>
            <a:endParaRPr lang="en-GB" dirty="0"/>
          </a:p>
          <a:p>
            <a:r>
              <a:rPr lang="en-GB" dirty="0"/>
              <a:t>In our experience, the vast majority of places are offered to children under either the sibling or distance criteria. </a:t>
            </a:r>
          </a:p>
          <a:p>
            <a:endParaRPr lang="en-GB" dirty="0"/>
          </a:p>
          <a:p>
            <a:r>
              <a:rPr lang="en-GB" dirty="0"/>
              <a:t>Consider schools that are closest to your homes.  This may include schools in other boroughs that are near to your address. </a:t>
            </a:r>
          </a:p>
          <a:p>
            <a:endParaRPr lang="en-GB" dirty="0"/>
          </a:p>
          <a:p>
            <a:r>
              <a:rPr lang="en-GB" dirty="0" smtClean="0"/>
              <a:t>There is </a:t>
            </a:r>
            <a:r>
              <a:rPr lang="en-GB" dirty="0"/>
              <a:t>increasing demand for secondary places within our local community.  </a:t>
            </a:r>
            <a:r>
              <a:rPr lang="en-GB" dirty="0" smtClean="0"/>
              <a:t>This year, Dunraven will be offering 158 places instead of 218.  This is 60 less than in previous years.  Those places will be for the year 6 children </a:t>
            </a:r>
            <a:r>
              <a:rPr lang="en-GB" dirty="0" smtClean="0"/>
              <a:t> </a:t>
            </a:r>
            <a:r>
              <a:rPr lang="en-GB" dirty="0" smtClean="0"/>
              <a:t>already in their primary phase. </a:t>
            </a:r>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12</a:t>
            </a:fld>
            <a:endParaRPr lang="en-GB"/>
          </a:p>
        </p:txBody>
      </p:sp>
    </p:spTree>
    <p:extLst>
      <p:ext uri="{BB962C8B-B14F-4D97-AF65-F5344CB8AC3E}">
        <p14:creationId xmlns:p14="http://schemas.microsoft.com/office/powerpoint/2010/main" val="4054754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504056"/>
          </a:xfrm>
        </p:spPr>
        <p:txBody>
          <a:bodyPr>
            <a:normAutofit fontScale="90000"/>
          </a:bodyPr>
          <a:lstStyle/>
          <a:p>
            <a:r>
              <a:rPr lang="en-GB" dirty="0" err="1" smtClean="0"/>
              <a:t>Oversubcribed</a:t>
            </a:r>
            <a:r>
              <a:rPr lang="en-GB" dirty="0" smtClean="0"/>
              <a:t> local schools</a:t>
            </a:r>
            <a:endParaRPr lang="en-GB" dirty="0"/>
          </a:p>
        </p:txBody>
      </p:sp>
      <p:sp>
        <p:nvSpPr>
          <p:cNvPr id="3" name="Content Placeholder 2"/>
          <p:cNvSpPr>
            <a:spLocks noGrp="1"/>
          </p:cNvSpPr>
          <p:nvPr>
            <p:ph idx="1"/>
          </p:nvPr>
        </p:nvSpPr>
        <p:spPr>
          <a:xfrm>
            <a:off x="1043492" y="1268760"/>
            <a:ext cx="6777317" cy="4563869"/>
          </a:xfrm>
        </p:spPr>
        <p:txBody>
          <a:bodyPr/>
          <a:lstStyle/>
          <a:p>
            <a:endParaRPr lang="en-GB" dirty="0" smtClean="0"/>
          </a:p>
          <a:p>
            <a:r>
              <a:rPr lang="en-GB" dirty="0" smtClean="0"/>
              <a:t>To give you an idea of the number of applications for some of our local secondary schools, in 2018/19:  </a:t>
            </a:r>
          </a:p>
          <a:p>
            <a:endParaRPr lang="en-GB" dirty="0" smtClean="0"/>
          </a:p>
          <a:p>
            <a:r>
              <a:rPr lang="en-GB" b="1" dirty="0" smtClean="0"/>
              <a:t>Dunraven</a:t>
            </a:r>
            <a:r>
              <a:rPr lang="en-GB" dirty="0" smtClean="0"/>
              <a:t> : 1,955 for 218 places</a:t>
            </a:r>
          </a:p>
          <a:p>
            <a:r>
              <a:rPr lang="en-GB" b="1" dirty="0" err="1" smtClean="0"/>
              <a:t>Elmgreen</a:t>
            </a:r>
            <a:r>
              <a:rPr lang="en-GB" dirty="0" smtClean="0"/>
              <a:t> :  797 for 180 places</a:t>
            </a:r>
          </a:p>
          <a:p>
            <a:r>
              <a:rPr lang="en-GB" b="1" dirty="0" smtClean="0"/>
              <a:t>Norwood</a:t>
            </a:r>
            <a:r>
              <a:rPr lang="en-GB" dirty="0" smtClean="0"/>
              <a:t>:   771 for 180 places</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13</a:t>
            </a:fld>
            <a:endParaRPr lang="en-GB"/>
          </a:p>
        </p:txBody>
      </p:sp>
    </p:spTree>
    <p:extLst>
      <p:ext uri="{BB962C8B-B14F-4D97-AF65-F5344CB8AC3E}">
        <p14:creationId xmlns:p14="http://schemas.microsoft.com/office/powerpoint/2010/main" val="4167131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456674" cy="504056"/>
          </a:xfrm>
        </p:spPr>
        <p:txBody>
          <a:bodyPr>
            <a:normAutofit/>
          </a:bodyPr>
          <a:lstStyle/>
          <a:p>
            <a:r>
              <a:rPr lang="en-GB" sz="2400" b="1" dirty="0" smtClean="0"/>
              <a:t>Where last years children went…..</a:t>
            </a:r>
            <a:endParaRPr lang="en-GB" sz="2400" b="1" dirty="0"/>
          </a:p>
        </p:txBody>
      </p:sp>
      <p:sp>
        <p:nvSpPr>
          <p:cNvPr id="3" name="Content Placeholder 2"/>
          <p:cNvSpPr>
            <a:spLocks noGrp="1"/>
          </p:cNvSpPr>
          <p:nvPr>
            <p:ph idx="1"/>
          </p:nvPr>
        </p:nvSpPr>
        <p:spPr>
          <a:xfrm>
            <a:off x="1043492" y="841797"/>
            <a:ext cx="6777317" cy="5683547"/>
          </a:xfrm>
        </p:spPr>
        <p:txBody>
          <a:bodyPr>
            <a:normAutofit fontScale="25000" lnSpcReduction="20000"/>
          </a:bodyPr>
          <a:lstStyle/>
          <a:p>
            <a:pPr fontAlgn="t"/>
            <a:endParaRPr lang="en-GB" dirty="0" smtClean="0"/>
          </a:p>
          <a:p>
            <a:pPr fontAlgn="t"/>
            <a:r>
              <a:rPr lang="en-GB" sz="7200" dirty="0" smtClean="0"/>
              <a:t>30 </a:t>
            </a:r>
            <a:r>
              <a:rPr lang="en-GB" sz="7200" dirty="0"/>
              <a:t>= Dunraven</a:t>
            </a:r>
          </a:p>
          <a:p>
            <a:pPr fontAlgn="t"/>
            <a:r>
              <a:rPr lang="en-GB" sz="7200" dirty="0" smtClean="0"/>
              <a:t>15 </a:t>
            </a:r>
            <a:r>
              <a:rPr lang="en-GB" sz="7200" dirty="0"/>
              <a:t>= </a:t>
            </a:r>
            <a:r>
              <a:rPr lang="en-GB" sz="7200" dirty="0" err="1"/>
              <a:t>Elmgreen</a:t>
            </a:r>
            <a:endParaRPr lang="en-GB" sz="7200" dirty="0"/>
          </a:p>
          <a:p>
            <a:pPr fontAlgn="t"/>
            <a:r>
              <a:rPr lang="en-GB" sz="7200" dirty="0"/>
              <a:t>  6 = </a:t>
            </a:r>
            <a:r>
              <a:rPr lang="en-GB" sz="7200" dirty="0" err="1"/>
              <a:t>Kingsdale</a:t>
            </a:r>
            <a:r>
              <a:rPr lang="en-GB" sz="7200" dirty="0"/>
              <a:t>, Southwark </a:t>
            </a:r>
            <a:endParaRPr lang="en-GB" sz="7200" dirty="0" smtClean="0"/>
          </a:p>
          <a:p>
            <a:pPr fontAlgn="t"/>
            <a:r>
              <a:rPr lang="en-GB" sz="7200" dirty="0"/>
              <a:t> </a:t>
            </a:r>
            <a:r>
              <a:rPr lang="en-GB" sz="7200" dirty="0" smtClean="0"/>
              <a:t> 5 </a:t>
            </a:r>
            <a:r>
              <a:rPr lang="en-GB" sz="7200" dirty="0"/>
              <a:t>= </a:t>
            </a:r>
            <a:r>
              <a:rPr lang="en-GB" sz="7200" dirty="0" smtClean="0"/>
              <a:t>Norwood</a:t>
            </a:r>
            <a:r>
              <a:rPr lang="en-GB" sz="7200" dirty="0"/>
              <a:t> </a:t>
            </a:r>
          </a:p>
          <a:p>
            <a:pPr fontAlgn="t"/>
            <a:r>
              <a:rPr lang="en-GB" sz="7200" smtClean="0"/>
              <a:t>  </a:t>
            </a:r>
            <a:r>
              <a:rPr lang="en-GB" sz="7200" dirty="0" smtClean="0"/>
              <a:t>4 </a:t>
            </a:r>
            <a:r>
              <a:rPr lang="en-GB" sz="7200" dirty="0"/>
              <a:t>= City Heights </a:t>
            </a:r>
            <a:endParaRPr lang="en-GB" sz="7200" dirty="0" smtClean="0"/>
          </a:p>
          <a:p>
            <a:pPr fontAlgn="t"/>
            <a:r>
              <a:rPr lang="en-GB" sz="7200" dirty="0"/>
              <a:t> </a:t>
            </a:r>
            <a:r>
              <a:rPr lang="en-GB" sz="7200" dirty="0" smtClean="0"/>
              <a:t> 4 = Evelyn Grace</a:t>
            </a:r>
          </a:p>
          <a:p>
            <a:pPr fontAlgn="t"/>
            <a:r>
              <a:rPr lang="en-GB" sz="7200" dirty="0"/>
              <a:t> </a:t>
            </a:r>
            <a:r>
              <a:rPr lang="en-GB" sz="7200" dirty="0" smtClean="0"/>
              <a:t> 3 </a:t>
            </a:r>
            <a:r>
              <a:rPr lang="en-GB" sz="7200" dirty="0"/>
              <a:t>= Bishop Thomas </a:t>
            </a:r>
            <a:r>
              <a:rPr lang="en-GB" sz="7200" dirty="0" smtClean="0"/>
              <a:t>Grant</a:t>
            </a:r>
          </a:p>
          <a:p>
            <a:pPr fontAlgn="t"/>
            <a:r>
              <a:rPr lang="en-GB" sz="7200" dirty="0"/>
              <a:t> </a:t>
            </a:r>
            <a:r>
              <a:rPr lang="en-GB" sz="7200" dirty="0" smtClean="0"/>
              <a:t> 3 = </a:t>
            </a:r>
            <a:r>
              <a:rPr lang="en-GB" sz="7200" dirty="0" err="1" smtClean="0"/>
              <a:t>Burntwood</a:t>
            </a:r>
            <a:r>
              <a:rPr lang="en-GB" sz="7200" dirty="0" smtClean="0"/>
              <a:t>, </a:t>
            </a:r>
            <a:r>
              <a:rPr lang="en-GB" sz="7200" dirty="0" err="1" smtClean="0"/>
              <a:t>Wandsworth</a:t>
            </a:r>
            <a:endParaRPr lang="en-GB" sz="7200" dirty="0"/>
          </a:p>
          <a:p>
            <a:pPr fontAlgn="t"/>
            <a:r>
              <a:rPr lang="en-GB" sz="7200" dirty="0" smtClean="0"/>
              <a:t>  3 = La </a:t>
            </a:r>
            <a:r>
              <a:rPr lang="en-GB" sz="7200" dirty="0" err="1" smtClean="0"/>
              <a:t>Retraite</a:t>
            </a:r>
            <a:endParaRPr lang="en-GB" sz="7200" dirty="0" smtClean="0"/>
          </a:p>
          <a:p>
            <a:pPr fontAlgn="t"/>
            <a:r>
              <a:rPr lang="en-GB" sz="7200" dirty="0"/>
              <a:t> </a:t>
            </a:r>
            <a:r>
              <a:rPr lang="en-GB" sz="7200" dirty="0" smtClean="0"/>
              <a:t> 2 = </a:t>
            </a:r>
            <a:r>
              <a:rPr lang="en-GB" sz="7200" dirty="0" err="1" smtClean="0"/>
              <a:t>Graveney</a:t>
            </a:r>
            <a:r>
              <a:rPr lang="en-GB" sz="7200" dirty="0" smtClean="0"/>
              <a:t>, </a:t>
            </a:r>
            <a:r>
              <a:rPr lang="en-GB" sz="7200" dirty="0" err="1" smtClean="0"/>
              <a:t>Wandsworth</a:t>
            </a:r>
            <a:endParaRPr lang="en-GB" sz="7200" dirty="0"/>
          </a:p>
          <a:p>
            <a:pPr fontAlgn="t"/>
            <a:r>
              <a:rPr lang="en-GB" sz="7200" dirty="0" smtClean="0"/>
              <a:t>  1 = St Martins-In-The-Fields</a:t>
            </a:r>
          </a:p>
          <a:p>
            <a:pPr fontAlgn="t"/>
            <a:r>
              <a:rPr lang="en-GB" sz="7200" dirty="0"/>
              <a:t> </a:t>
            </a:r>
            <a:r>
              <a:rPr lang="en-GB" sz="7200" dirty="0" smtClean="0"/>
              <a:t> 1 </a:t>
            </a:r>
            <a:r>
              <a:rPr lang="en-GB" sz="7200" dirty="0"/>
              <a:t>=  Trinity </a:t>
            </a:r>
            <a:r>
              <a:rPr lang="en-GB" sz="7200" dirty="0" smtClean="0"/>
              <a:t>Academy</a:t>
            </a:r>
          </a:p>
          <a:p>
            <a:pPr fontAlgn="t"/>
            <a:r>
              <a:rPr lang="en-GB" sz="7200" dirty="0" smtClean="0"/>
              <a:t>  1 = </a:t>
            </a:r>
            <a:r>
              <a:rPr lang="en-GB" sz="7200" dirty="0" err="1" smtClean="0"/>
              <a:t>Platanos</a:t>
            </a:r>
            <a:r>
              <a:rPr lang="en-GB" sz="7200" dirty="0" smtClean="0"/>
              <a:t> College</a:t>
            </a:r>
          </a:p>
          <a:p>
            <a:pPr fontAlgn="t"/>
            <a:r>
              <a:rPr lang="en-GB" sz="7200" dirty="0" smtClean="0"/>
              <a:t>  1 </a:t>
            </a:r>
            <a:r>
              <a:rPr lang="en-GB" sz="7200" dirty="0"/>
              <a:t>=  Lilian </a:t>
            </a:r>
            <a:r>
              <a:rPr lang="en-GB" sz="7200" dirty="0" err="1" smtClean="0"/>
              <a:t>Baylis</a:t>
            </a:r>
            <a:endParaRPr lang="en-GB" sz="7200" dirty="0" smtClean="0"/>
          </a:p>
          <a:p>
            <a:pPr fontAlgn="t"/>
            <a:r>
              <a:rPr lang="en-GB" sz="7200" dirty="0"/>
              <a:t> </a:t>
            </a:r>
            <a:r>
              <a:rPr lang="en-GB" sz="7200" dirty="0" smtClean="0"/>
              <a:t> 1 = Southfields Academy, </a:t>
            </a:r>
            <a:r>
              <a:rPr lang="en-GB" sz="7200" dirty="0" err="1" smtClean="0"/>
              <a:t>Wandsworth</a:t>
            </a:r>
            <a:endParaRPr lang="en-GB" sz="7200" dirty="0" smtClean="0"/>
          </a:p>
          <a:p>
            <a:pPr fontAlgn="t"/>
            <a:r>
              <a:rPr lang="en-GB" sz="7200" dirty="0"/>
              <a:t> </a:t>
            </a:r>
            <a:r>
              <a:rPr lang="en-GB" sz="7200" dirty="0" smtClean="0"/>
              <a:t> 1 = Harris Crystal Palace, Croydon</a:t>
            </a:r>
          </a:p>
          <a:p>
            <a:pPr fontAlgn="t"/>
            <a:r>
              <a:rPr lang="en-GB" sz="7200" dirty="0"/>
              <a:t> </a:t>
            </a:r>
            <a:r>
              <a:rPr lang="en-GB" sz="7200" dirty="0" smtClean="0"/>
              <a:t> 1 =  St Thomas More, Kensington &amp; Chelsea</a:t>
            </a:r>
          </a:p>
          <a:p>
            <a:pPr fontAlgn="t"/>
            <a:r>
              <a:rPr lang="en-GB" sz="7200" dirty="0" smtClean="0"/>
              <a:t>  1 =  </a:t>
            </a:r>
            <a:r>
              <a:rPr lang="en-GB" sz="7200" dirty="0" err="1" smtClean="0"/>
              <a:t>Bensham</a:t>
            </a:r>
            <a:r>
              <a:rPr lang="en-GB" sz="7200" dirty="0" smtClean="0"/>
              <a:t> Manor, Croydon</a:t>
            </a:r>
          </a:p>
          <a:p>
            <a:pPr fontAlgn="t"/>
            <a:r>
              <a:rPr lang="en-GB" sz="7200" dirty="0"/>
              <a:t> </a:t>
            </a:r>
            <a:r>
              <a:rPr lang="en-GB" sz="7200" dirty="0" smtClean="0"/>
              <a:t> 1 =  Charter, Southwark</a:t>
            </a:r>
          </a:p>
          <a:p>
            <a:pPr fontAlgn="t"/>
            <a:r>
              <a:rPr lang="en-GB" sz="7200" dirty="0"/>
              <a:t> </a:t>
            </a:r>
            <a:r>
              <a:rPr lang="en-GB" sz="7200" dirty="0" smtClean="0"/>
              <a:t> 1 = Maria Fidelis, Camden</a:t>
            </a:r>
          </a:p>
          <a:p>
            <a:pPr marL="68580" indent="0" fontAlgn="t">
              <a:buNone/>
            </a:pPr>
            <a:r>
              <a:rPr lang="en-GB" sz="7200" dirty="0"/>
              <a:t> </a:t>
            </a:r>
            <a:r>
              <a:rPr lang="en-GB" sz="7200" dirty="0" smtClean="0"/>
              <a:t>  </a:t>
            </a:r>
            <a:endParaRPr lang="en-GB" sz="8000"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14</a:t>
            </a:fld>
            <a:endParaRPr lang="en-GB"/>
          </a:p>
        </p:txBody>
      </p:sp>
    </p:spTree>
    <p:extLst>
      <p:ext uri="{BB962C8B-B14F-4D97-AF65-F5344CB8AC3E}">
        <p14:creationId xmlns:p14="http://schemas.microsoft.com/office/powerpoint/2010/main" val="3544378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7344816" cy="827938"/>
          </a:xfrm>
        </p:spPr>
        <p:txBody>
          <a:bodyPr>
            <a:noAutofit/>
          </a:bodyPr>
          <a:lstStyle/>
          <a:p>
            <a:r>
              <a:rPr lang="en-GB" sz="3200" b="1" dirty="0" smtClean="0"/>
              <a:t/>
            </a:r>
            <a:br>
              <a:rPr lang="en-GB" sz="3200" b="1" dirty="0" smtClean="0"/>
            </a:br>
            <a:r>
              <a:rPr lang="en-GB" sz="3200" b="1" dirty="0"/>
              <a:t/>
            </a:r>
            <a:br>
              <a:rPr lang="en-GB" sz="3200" b="1" dirty="0"/>
            </a:br>
            <a:r>
              <a:rPr lang="en-GB" sz="3200" b="1" dirty="0" smtClean="0"/>
              <a:t/>
            </a:r>
            <a:br>
              <a:rPr lang="en-GB" sz="3200" b="1" dirty="0" smtClean="0"/>
            </a:br>
            <a:r>
              <a:rPr lang="en-GB" sz="3200" b="1" dirty="0" smtClean="0"/>
              <a:t/>
            </a:r>
            <a:br>
              <a:rPr lang="en-GB" sz="3200" b="1" dirty="0" smtClean="0"/>
            </a:br>
            <a:r>
              <a:rPr lang="en-GB" sz="3200" b="1" dirty="0"/>
              <a:t/>
            </a:r>
            <a:br>
              <a:rPr lang="en-GB" sz="3200" b="1" dirty="0"/>
            </a:br>
            <a:r>
              <a:rPr lang="en-GB" sz="2800" b="1" dirty="0" smtClean="0"/>
              <a:t>PROOF OF ADDRESS AND YOUR CHILD’S DATE OF BIRTH</a:t>
            </a:r>
            <a:endParaRPr lang="en-GB" sz="2800" b="1" dirty="0"/>
          </a:p>
        </p:txBody>
      </p:sp>
      <p:sp>
        <p:nvSpPr>
          <p:cNvPr id="3" name="Content Placeholder 2"/>
          <p:cNvSpPr>
            <a:spLocks noGrp="1"/>
          </p:cNvSpPr>
          <p:nvPr>
            <p:ph idx="1"/>
          </p:nvPr>
        </p:nvSpPr>
        <p:spPr>
          <a:xfrm>
            <a:off x="467544" y="1520634"/>
            <a:ext cx="8136904" cy="4644669"/>
          </a:xfrm>
        </p:spPr>
        <p:txBody>
          <a:bodyPr>
            <a:normAutofit fontScale="25000" lnSpcReduction="20000"/>
          </a:bodyPr>
          <a:lstStyle/>
          <a:p>
            <a:pPr marL="68580" indent="0">
              <a:buNone/>
            </a:pPr>
            <a:endParaRPr lang="en-GB" sz="11200" dirty="0" smtClean="0"/>
          </a:p>
          <a:p>
            <a:pPr marL="68580" indent="0">
              <a:buNone/>
            </a:pPr>
            <a:r>
              <a:rPr lang="en-GB" sz="9600" dirty="0" smtClean="0"/>
              <a:t>Lambeth ask that you submit the following </a:t>
            </a:r>
            <a:r>
              <a:rPr lang="en-GB" sz="9600" b="1" dirty="0" smtClean="0"/>
              <a:t>with</a:t>
            </a:r>
            <a:r>
              <a:rPr lang="en-GB" sz="9600" dirty="0" smtClean="0"/>
              <a:t> your CAF application</a:t>
            </a:r>
            <a:r>
              <a:rPr lang="en-GB" sz="9600" dirty="0"/>
              <a:t>:</a:t>
            </a:r>
            <a:r>
              <a:rPr lang="en-GB" sz="9600" dirty="0" smtClean="0"/>
              <a:t> </a:t>
            </a:r>
          </a:p>
          <a:p>
            <a:pPr marL="68580" indent="0">
              <a:buNone/>
            </a:pPr>
            <a:endParaRPr lang="en-GB" sz="9600" dirty="0"/>
          </a:p>
          <a:p>
            <a:pPr marL="68580" indent="0">
              <a:buNone/>
            </a:pPr>
            <a:r>
              <a:rPr lang="en-GB" sz="9600" b="1" dirty="0" smtClean="0"/>
              <a:t>2</a:t>
            </a:r>
            <a:r>
              <a:rPr lang="en-GB" sz="9600" dirty="0" smtClean="0"/>
              <a:t> documents to prove your name and address as parent/carers (even if this is a temporary address)</a:t>
            </a:r>
          </a:p>
          <a:p>
            <a:pPr marL="68580" indent="0">
              <a:buNone/>
            </a:pPr>
            <a:endParaRPr lang="en-GB" sz="9600" dirty="0" smtClean="0"/>
          </a:p>
          <a:p>
            <a:pPr marL="68580" indent="0">
              <a:buNone/>
            </a:pPr>
            <a:r>
              <a:rPr lang="en-GB" sz="9600" b="1" dirty="0" smtClean="0"/>
              <a:t>1</a:t>
            </a:r>
            <a:r>
              <a:rPr lang="en-GB" sz="9600" dirty="0" smtClean="0"/>
              <a:t> document to prove your child’s name and address</a:t>
            </a:r>
          </a:p>
          <a:p>
            <a:pPr marL="68580" indent="0">
              <a:buNone/>
            </a:pPr>
            <a:endParaRPr lang="en-GB" sz="9600" dirty="0" smtClean="0"/>
          </a:p>
          <a:p>
            <a:pPr marL="68580" indent="0">
              <a:buNone/>
            </a:pPr>
            <a:r>
              <a:rPr lang="en-GB" sz="9600" b="1" dirty="0" smtClean="0"/>
              <a:t>1</a:t>
            </a:r>
            <a:r>
              <a:rPr lang="en-GB" sz="9600" dirty="0" smtClean="0"/>
              <a:t> document to prove your child’s date of birth</a:t>
            </a:r>
          </a:p>
          <a:p>
            <a:pPr marL="68580" indent="0">
              <a:buNone/>
            </a:pPr>
            <a:endParaRPr lang="en-GB" sz="9600" dirty="0"/>
          </a:p>
          <a:p>
            <a:pPr marL="68580" indent="0">
              <a:buNone/>
            </a:pPr>
            <a:r>
              <a:rPr lang="en-GB" sz="9600" dirty="0" smtClean="0"/>
              <a:t>All documents </a:t>
            </a:r>
            <a:r>
              <a:rPr lang="en-GB" sz="9600" b="1" dirty="0" smtClean="0"/>
              <a:t>must</a:t>
            </a:r>
            <a:r>
              <a:rPr lang="en-GB" sz="9600" dirty="0" smtClean="0"/>
              <a:t> be from the current financial year. </a:t>
            </a:r>
          </a:p>
          <a:p>
            <a:endParaRPr lang="en-GB" sz="6400"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15</a:t>
            </a:fld>
            <a:endParaRPr lang="en-GB"/>
          </a:p>
        </p:txBody>
      </p:sp>
    </p:spTree>
    <p:extLst>
      <p:ext uri="{BB962C8B-B14F-4D97-AF65-F5344CB8AC3E}">
        <p14:creationId xmlns:p14="http://schemas.microsoft.com/office/powerpoint/2010/main" val="3865849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89616"/>
            <a:ext cx="7600690" cy="1183200"/>
          </a:xfrm>
        </p:spPr>
        <p:txBody>
          <a:bodyPr>
            <a:normAutofit fontScale="90000"/>
          </a:bodyPr>
          <a:lstStyle/>
          <a:p>
            <a:r>
              <a:rPr lang="en-GB" b="1" dirty="0" smtClean="0"/>
              <a:t>ACCEPTED DOCUMENTS FOR PARENTS/CARERS</a:t>
            </a:r>
            <a:endParaRPr lang="en-GB" b="1" dirty="0"/>
          </a:p>
        </p:txBody>
      </p:sp>
      <p:sp>
        <p:nvSpPr>
          <p:cNvPr id="3" name="Content Placeholder 2"/>
          <p:cNvSpPr>
            <a:spLocks noGrp="1"/>
          </p:cNvSpPr>
          <p:nvPr>
            <p:ph idx="1"/>
          </p:nvPr>
        </p:nvSpPr>
        <p:spPr>
          <a:xfrm>
            <a:off x="1043492" y="1772816"/>
            <a:ext cx="6777317" cy="4680520"/>
          </a:xfrm>
        </p:spPr>
        <p:txBody>
          <a:bodyPr>
            <a:normAutofit/>
          </a:bodyPr>
          <a:lstStyle/>
          <a:p>
            <a:pPr marL="68580" indent="0">
              <a:buNone/>
            </a:pPr>
            <a:r>
              <a:rPr lang="en-GB" b="1" dirty="0" smtClean="0"/>
              <a:t>2</a:t>
            </a:r>
            <a:r>
              <a:rPr lang="en-GB" dirty="0" smtClean="0"/>
              <a:t> copies from </a:t>
            </a:r>
            <a:r>
              <a:rPr lang="en-GB" dirty="0"/>
              <a:t>the following list to prove your address as parent/carers are accepted: </a:t>
            </a:r>
          </a:p>
          <a:p>
            <a:pPr marL="68580" indent="0">
              <a:buNone/>
            </a:pPr>
            <a:endParaRPr lang="en-GB" dirty="0"/>
          </a:p>
          <a:p>
            <a:r>
              <a:rPr lang="en-GB" b="1" dirty="0"/>
              <a:t>Council Tax letter or statement</a:t>
            </a:r>
          </a:p>
          <a:p>
            <a:r>
              <a:rPr lang="en-GB" dirty="0"/>
              <a:t> </a:t>
            </a:r>
            <a:r>
              <a:rPr lang="en-GB" b="1" dirty="0"/>
              <a:t>Tenancy agreement</a:t>
            </a:r>
          </a:p>
          <a:p>
            <a:r>
              <a:rPr lang="en-GB" b="1" dirty="0"/>
              <a:t> </a:t>
            </a:r>
            <a:r>
              <a:rPr lang="en-GB" b="1" dirty="0" smtClean="0"/>
              <a:t>Benefit letter or Universal </a:t>
            </a:r>
            <a:r>
              <a:rPr lang="en-GB" b="1" dirty="0"/>
              <a:t>Credit </a:t>
            </a:r>
            <a:r>
              <a:rPr lang="en-GB" b="1" dirty="0" smtClean="0"/>
              <a:t>notice </a:t>
            </a:r>
          </a:p>
          <a:p>
            <a:r>
              <a:rPr lang="en-GB" b="1" dirty="0"/>
              <a:t> </a:t>
            </a:r>
            <a:r>
              <a:rPr lang="en-GB" b="1" dirty="0" smtClean="0"/>
              <a:t>TV </a:t>
            </a:r>
            <a:r>
              <a:rPr lang="en-GB" b="1" dirty="0"/>
              <a:t>Licence</a:t>
            </a:r>
          </a:p>
          <a:p>
            <a:r>
              <a:rPr lang="en-GB" b="1" dirty="0"/>
              <a:t> Utility bill (no older than 3 months – excluding mobile phone)</a:t>
            </a:r>
          </a:p>
          <a:p>
            <a:r>
              <a:rPr lang="en-GB" b="1" dirty="0"/>
              <a:t> Drivers licence.</a:t>
            </a:r>
          </a:p>
          <a:p>
            <a:endParaRPr lang="en-GB" sz="2000"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16</a:t>
            </a:fld>
            <a:endParaRPr lang="en-GB"/>
          </a:p>
        </p:txBody>
      </p:sp>
    </p:spTree>
    <p:extLst>
      <p:ext uri="{BB962C8B-B14F-4D97-AF65-F5344CB8AC3E}">
        <p14:creationId xmlns:p14="http://schemas.microsoft.com/office/powerpoint/2010/main" val="640019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7312658" cy="504056"/>
          </a:xfrm>
        </p:spPr>
        <p:txBody>
          <a:bodyPr>
            <a:normAutofit fontScale="90000"/>
          </a:bodyPr>
          <a:lstStyle/>
          <a:p>
            <a:r>
              <a:rPr lang="en-GB" sz="2800" b="1" dirty="0" smtClean="0"/>
              <a:t>ACCEPTED DOCUMENTS FOR YOUR CHILD</a:t>
            </a:r>
            <a:endParaRPr lang="en-GB" sz="2800" b="1" dirty="0"/>
          </a:p>
        </p:txBody>
      </p:sp>
      <p:sp>
        <p:nvSpPr>
          <p:cNvPr id="3" name="Content Placeholder 2"/>
          <p:cNvSpPr>
            <a:spLocks noGrp="1"/>
          </p:cNvSpPr>
          <p:nvPr>
            <p:ph idx="1"/>
          </p:nvPr>
        </p:nvSpPr>
        <p:spPr>
          <a:xfrm>
            <a:off x="1043492" y="1196752"/>
            <a:ext cx="6777317" cy="5328592"/>
          </a:xfrm>
        </p:spPr>
        <p:txBody>
          <a:bodyPr>
            <a:normAutofit/>
          </a:bodyPr>
          <a:lstStyle/>
          <a:p>
            <a:pPr marL="68580" indent="0">
              <a:buNone/>
            </a:pPr>
            <a:endParaRPr lang="en-GB" sz="2000" dirty="0" smtClean="0"/>
          </a:p>
          <a:p>
            <a:pPr marL="68580" indent="0">
              <a:buNone/>
            </a:pPr>
            <a:r>
              <a:rPr lang="en-GB" sz="2000" dirty="0" smtClean="0"/>
              <a:t>A copy of </a:t>
            </a:r>
            <a:r>
              <a:rPr lang="en-GB" sz="2000" b="1" dirty="0" smtClean="0"/>
              <a:t>1</a:t>
            </a:r>
            <a:r>
              <a:rPr lang="en-GB" sz="2000" dirty="0" smtClean="0"/>
              <a:t> from the following list to prove your child’s name and address is accepted. </a:t>
            </a:r>
          </a:p>
          <a:p>
            <a:pPr marL="68580" indent="0">
              <a:buNone/>
            </a:pPr>
            <a:endParaRPr lang="en-GB" sz="2000" dirty="0"/>
          </a:p>
          <a:p>
            <a:r>
              <a:rPr lang="en-GB" sz="2000" b="1" dirty="0" smtClean="0"/>
              <a:t>Child </a:t>
            </a:r>
            <a:r>
              <a:rPr lang="en-GB" sz="2000" b="1" dirty="0"/>
              <a:t>Benefit Letter (copy all </a:t>
            </a:r>
            <a:r>
              <a:rPr lang="en-GB" sz="2000" b="1" dirty="0" smtClean="0"/>
              <a:t>pages)</a:t>
            </a:r>
          </a:p>
          <a:p>
            <a:r>
              <a:rPr lang="en-GB" sz="2000" b="1" dirty="0" smtClean="0"/>
              <a:t>Child Tax Credit Award or Universal </a:t>
            </a:r>
            <a:r>
              <a:rPr lang="en-GB" sz="2000" b="1" dirty="0"/>
              <a:t>Credit </a:t>
            </a:r>
            <a:r>
              <a:rPr lang="en-GB" sz="2000" b="1" dirty="0" smtClean="0"/>
              <a:t>notice (copy all pages)</a:t>
            </a:r>
          </a:p>
          <a:p>
            <a:r>
              <a:rPr lang="en-GB" sz="2000" b="1" dirty="0" smtClean="0"/>
              <a:t>Child’s NHS Registration </a:t>
            </a:r>
            <a:r>
              <a:rPr lang="en-GB" sz="2000" b="1" dirty="0"/>
              <a:t>card </a:t>
            </a:r>
          </a:p>
          <a:p>
            <a:r>
              <a:rPr lang="en-GB" sz="2000" b="1" dirty="0"/>
              <a:t>Medical letter or prescription (no </a:t>
            </a:r>
            <a:r>
              <a:rPr lang="en-GB" sz="2000" b="1" dirty="0" smtClean="0"/>
              <a:t>older </a:t>
            </a:r>
            <a:r>
              <a:rPr lang="en-GB" sz="2000" b="1" dirty="0"/>
              <a:t>than 12 months old)</a:t>
            </a:r>
          </a:p>
          <a:p>
            <a:r>
              <a:rPr lang="en-GB" sz="2000" b="1" dirty="0"/>
              <a:t> Immigration documents that show the </a:t>
            </a:r>
            <a:r>
              <a:rPr lang="en-GB" sz="2000" b="1" dirty="0" smtClean="0"/>
              <a:t>address</a:t>
            </a:r>
          </a:p>
          <a:p>
            <a:r>
              <a:rPr lang="en-GB" sz="2000" b="1" dirty="0" smtClean="0"/>
              <a:t>Letter signed by “No recourse to public fund” team</a:t>
            </a:r>
          </a:p>
          <a:p>
            <a:r>
              <a:rPr lang="en-GB" sz="2000" b="1" dirty="0" smtClean="0"/>
              <a:t>Letter signed by Social Care if the child is looked after (in care).</a:t>
            </a:r>
            <a:endParaRPr lang="en-GB" sz="2000" b="1" dirty="0"/>
          </a:p>
          <a:p>
            <a:pPr marL="68580" indent="0">
              <a:buNone/>
            </a:pP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17</a:t>
            </a:fld>
            <a:endParaRPr lang="en-GB"/>
          </a:p>
        </p:txBody>
      </p:sp>
    </p:spTree>
    <p:extLst>
      <p:ext uri="{BB962C8B-B14F-4D97-AF65-F5344CB8AC3E}">
        <p14:creationId xmlns:p14="http://schemas.microsoft.com/office/powerpoint/2010/main" val="2447963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2696"/>
            <a:ext cx="7024744" cy="1080120"/>
          </a:xfrm>
        </p:spPr>
        <p:txBody>
          <a:bodyPr>
            <a:normAutofit fontScale="90000"/>
          </a:bodyPr>
          <a:lstStyle/>
          <a:p>
            <a:r>
              <a:rPr lang="en-GB" b="1" dirty="0" smtClean="0"/>
              <a:t>PROOF OF CHILD’S DATE OF BIRTH</a:t>
            </a:r>
            <a:endParaRPr lang="en-GB" b="1" dirty="0"/>
          </a:p>
        </p:txBody>
      </p:sp>
      <p:sp>
        <p:nvSpPr>
          <p:cNvPr id="3" name="Content Placeholder 2"/>
          <p:cNvSpPr>
            <a:spLocks noGrp="1"/>
          </p:cNvSpPr>
          <p:nvPr>
            <p:ph idx="1"/>
          </p:nvPr>
        </p:nvSpPr>
        <p:spPr>
          <a:xfrm>
            <a:off x="1043492" y="1412776"/>
            <a:ext cx="6777317" cy="4419853"/>
          </a:xfrm>
        </p:spPr>
        <p:txBody>
          <a:bodyPr>
            <a:normAutofit/>
          </a:bodyPr>
          <a:lstStyle/>
          <a:p>
            <a:endParaRPr lang="en-GB" dirty="0" smtClean="0"/>
          </a:p>
          <a:p>
            <a:endParaRPr lang="en-GB" dirty="0" smtClean="0"/>
          </a:p>
          <a:p>
            <a:r>
              <a:rPr lang="en-GB" dirty="0" smtClean="0"/>
              <a:t>A copy of </a:t>
            </a:r>
            <a:r>
              <a:rPr lang="en-GB" b="1" dirty="0" smtClean="0"/>
              <a:t>1 </a:t>
            </a:r>
            <a:r>
              <a:rPr lang="en-GB" dirty="0" smtClean="0"/>
              <a:t>from the following list is accepted: </a:t>
            </a:r>
          </a:p>
          <a:p>
            <a:pPr marL="68580" indent="0">
              <a:buNone/>
            </a:pPr>
            <a:endParaRPr lang="en-GB" dirty="0"/>
          </a:p>
          <a:p>
            <a:r>
              <a:rPr lang="en-GB" b="1" dirty="0" smtClean="0"/>
              <a:t>Birth certificate (</a:t>
            </a:r>
            <a:r>
              <a:rPr lang="en-GB" b="1" dirty="0" smtClean="0"/>
              <a:t>full/long </a:t>
            </a:r>
            <a:r>
              <a:rPr lang="en-GB" b="1" dirty="0" smtClean="0"/>
              <a:t>copy)</a:t>
            </a:r>
          </a:p>
          <a:p>
            <a:r>
              <a:rPr lang="en-GB" b="1" dirty="0" smtClean="0"/>
              <a:t>Passport </a:t>
            </a:r>
          </a:p>
          <a:p>
            <a:r>
              <a:rPr lang="en-GB" b="1" dirty="0" smtClean="0"/>
              <a:t>EU national identity card</a:t>
            </a:r>
          </a:p>
          <a:p>
            <a:r>
              <a:rPr lang="en-GB" b="1" dirty="0" smtClean="0"/>
              <a:t>Medical letter or prescription stating name and date of birth</a:t>
            </a:r>
          </a:p>
          <a:p>
            <a:endParaRPr lang="en-GB" dirty="0"/>
          </a:p>
          <a:p>
            <a:pPr marL="68580" indent="0">
              <a:buNone/>
            </a:pP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18</a:t>
            </a:fld>
            <a:endParaRPr lang="en-GB"/>
          </a:p>
        </p:txBody>
      </p:sp>
    </p:spTree>
    <p:extLst>
      <p:ext uri="{BB962C8B-B14F-4D97-AF65-F5344CB8AC3E}">
        <p14:creationId xmlns:p14="http://schemas.microsoft.com/office/powerpoint/2010/main" val="56163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89616"/>
            <a:ext cx="7384666" cy="463120"/>
          </a:xfrm>
        </p:spPr>
        <p:txBody>
          <a:bodyPr>
            <a:noAutofit/>
          </a:bodyPr>
          <a:lstStyle/>
          <a:p>
            <a:r>
              <a:rPr lang="en-GB" sz="2400" b="1" dirty="0" smtClean="0"/>
              <a:t>ACCEPTED DOCUMENTATION CONT….</a:t>
            </a:r>
            <a:endParaRPr lang="en-GB" sz="2400" b="1" dirty="0"/>
          </a:p>
        </p:txBody>
      </p:sp>
      <p:sp>
        <p:nvSpPr>
          <p:cNvPr id="3" name="Content Placeholder 2"/>
          <p:cNvSpPr>
            <a:spLocks noGrp="1"/>
          </p:cNvSpPr>
          <p:nvPr>
            <p:ph idx="1"/>
          </p:nvPr>
        </p:nvSpPr>
        <p:spPr>
          <a:xfrm>
            <a:off x="1043492" y="1052736"/>
            <a:ext cx="6777317" cy="5472608"/>
          </a:xfrm>
        </p:spPr>
        <p:txBody>
          <a:bodyPr>
            <a:normAutofit fontScale="47500" lnSpcReduction="20000"/>
          </a:bodyPr>
          <a:lstStyle/>
          <a:p>
            <a:r>
              <a:rPr lang="en-GB" sz="3800" dirty="0" smtClean="0"/>
              <a:t>Your documentation can </a:t>
            </a:r>
            <a:r>
              <a:rPr lang="en-GB" sz="3800" dirty="0"/>
              <a:t>be submitted electronically by </a:t>
            </a:r>
            <a:r>
              <a:rPr lang="en-GB" sz="3800" dirty="0" smtClean="0"/>
              <a:t>uploading </a:t>
            </a:r>
            <a:r>
              <a:rPr lang="en-GB" sz="3800" dirty="0"/>
              <a:t>to your online </a:t>
            </a:r>
            <a:r>
              <a:rPr lang="en-GB" sz="3800" dirty="0" smtClean="0"/>
              <a:t>application through the e-Admissions website.  They can be scanned PDF’s or a clear photo.</a:t>
            </a:r>
          </a:p>
          <a:p>
            <a:endParaRPr lang="en-GB" sz="3800" dirty="0"/>
          </a:p>
          <a:p>
            <a:r>
              <a:rPr lang="en-GB" sz="3800" dirty="0" smtClean="0"/>
              <a:t>You can download a free app called </a:t>
            </a:r>
            <a:r>
              <a:rPr lang="en-GB" sz="3800" b="1" dirty="0" smtClean="0"/>
              <a:t>Genius Scan</a:t>
            </a:r>
            <a:r>
              <a:rPr lang="en-GB" sz="3800" dirty="0" smtClean="0"/>
              <a:t>.</a:t>
            </a:r>
            <a:endParaRPr lang="en-GB" sz="3800" dirty="0"/>
          </a:p>
          <a:p>
            <a:pPr marL="68580" indent="0">
              <a:buNone/>
            </a:pPr>
            <a:endParaRPr lang="en-GB" sz="3800" dirty="0"/>
          </a:p>
          <a:p>
            <a:r>
              <a:rPr lang="en-GB" sz="3800" dirty="0" smtClean="0"/>
              <a:t>You </a:t>
            </a:r>
            <a:r>
              <a:rPr lang="en-GB" sz="3800" dirty="0"/>
              <a:t>can post </a:t>
            </a:r>
            <a:r>
              <a:rPr lang="en-GB" sz="3800" dirty="0" smtClean="0"/>
              <a:t> </a:t>
            </a:r>
            <a:r>
              <a:rPr lang="en-GB" sz="3800" dirty="0"/>
              <a:t>copies (please don’t send the originals!) to the </a:t>
            </a:r>
            <a:r>
              <a:rPr lang="en-GB" sz="3800" b="1" dirty="0"/>
              <a:t>Lambeth School Admissions Team at PO Box 734, Winchester, SO23 5DG </a:t>
            </a:r>
            <a:endParaRPr lang="en-GB" sz="3800" b="1" dirty="0" smtClean="0"/>
          </a:p>
          <a:p>
            <a:endParaRPr lang="en-GB" sz="3800" b="1" dirty="0"/>
          </a:p>
          <a:p>
            <a:r>
              <a:rPr lang="en-GB" sz="3800" dirty="0" smtClean="0"/>
              <a:t>You can hand them in person to the </a:t>
            </a:r>
            <a:r>
              <a:rPr lang="en-GB" sz="3800" b="1" dirty="0" smtClean="0"/>
              <a:t>Lambeth </a:t>
            </a:r>
            <a:r>
              <a:rPr lang="en-GB" sz="3800" b="1" dirty="0"/>
              <a:t>Civic Centre, </a:t>
            </a:r>
            <a:r>
              <a:rPr lang="en-GB" sz="3800" b="1" dirty="0" smtClean="0"/>
              <a:t>Brixton, </a:t>
            </a:r>
            <a:r>
              <a:rPr lang="en-GB" sz="3800" dirty="0" smtClean="0"/>
              <a:t>making sure you book an appointment beforehand, either online or in person.  Ensure </a:t>
            </a:r>
            <a:r>
              <a:rPr lang="en-GB" sz="3800" dirty="0"/>
              <a:t>that each document has </a:t>
            </a:r>
            <a:r>
              <a:rPr lang="en-GB" sz="3800" dirty="0" smtClean="0"/>
              <a:t>your </a:t>
            </a:r>
            <a:r>
              <a:rPr lang="en-GB" sz="3800" dirty="0"/>
              <a:t>child’s name, date of birth and the online application reference clearly written on the top and check they are stapled together.</a:t>
            </a:r>
          </a:p>
          <a:p>
            <a:endParaRPr lang="en-GB" sz="3800" dirty="0"/>
          </a:p>
          <a:p>
            <a:r>
              <a:rPr lang="en-GB" sz="3800" dirty="0"/>
              <a:t>Your child </a:t>
            </a:r>
            <a:r>
              <a:rPr lang="en-GB" sz="3800" b="1" dirty="0"/>
              <a:t>will not </a:t>
            </a:r>
            <a:r>
              <a:rPr lang="en-GB" sz="3800" dirty="0"/>
              <a:t>be offered a school place without the required </a:t>
            </a:r>
            <a:r>
              <a:rPr lang="en-GB" sz="3800" dirty="0" smtClean="0"/>
              <a:t>documents</a:t>
            </a:r>
            <a:r>
              <a:rPr lang="en-GB" sz="3800" dirty="0"/>
              <a:t>. Neither </a:t>
            </a:r>
            <a:r>
              <a:rPr lang="en-GB" sz="3800" dirty="0" err="1" smtClean="0"/>
              <a:t>Hitherfield</a:t>
            </a:r>
            <a:r>
              <a:rPr lang="en-GB" sz="3800" dirty="0" smtClean="0"/>
              <a:t> or </a:t>
            </a:r>
            <a:r>
              <a:rPr lang="en-GB" sz="3800" dirty="0"/>
              <a:t>Lambeth will be able to provide photocopying facilities.</a:t>
            </a:r>
          </a:p>
          <a:p>
            <a:endParaRPr lang="en-GB" sz="3800" dirty="0"/>
          </a:p>
          <a:p>
            <a:pPr marL="68580" indent="0">
              <a:buNone/>
            </a:pPr>
            <a:endParaRPr lang="en-GB" sz="3800"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19</a:t>
            </a:fld>
            <a:endParaRPr lang="en-GB"/>
          </a:p>
        </p:txBody>
      </p:sp>
    </p:spTree>
    <p:extLst>
      <p:ext uri="{BB962C8B-B14F-4D97-AF65-F5344CB8AC3E}">
        <p14:creationId xmlns:p14="http://schemas.microsoft.com/office/powerpoint/2010/main" val="343090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2696"/>
            <a:ext cx="7024744" cy="936104"/>
          </a:xfrm>
        </p:spPr>
        <p:txBody>
          <a:bodyPr>
            <a:normAutofit/>
          </a:bodyPr>
          <a:lstStyle/>
          <a:p>
            <a:r>
              <a:rPr lang="en-GB" b="1" dirty="0" smtClean="0"/>
              <a:t>HOW TO START…….</a:t>
            </a:r>
            <a:endParaRPr lang="en-GB" b="1" dirty="0"/>
          </a:p>
        </p:txBody>
      </p:sp>
      <p:sp>
        <p:nvSpPr>
          <p:cNvPr id="3" name="Content Placeholder 2"/>
          <p:cNvSpPr>
            <a:spLocks noGrp="1"/>
          </p:cNvSpPr>
          <p:nvPr>
            <p:ph idx="1"/>
          </p:nvPr>
        </p:nvSpPr>
        <p:spPr>
          <a:xfrm>
            <a:off x="1043492" y="1772816"/>
            <a:ext cx="6777317" cy="4320480"/>
          </a:xfrm>
        </p:spPr>
        <p:txBody>
          <a:bodyPr>
            <a:normAutofit fontScale="85000" lnSpcReduction="20000"/>
          </a:bodyPr>
          <a:lstStyle/>
          <a:p>
            <a:r>
              <a:rPr lang="en-GB" dirty="0" smtClean="0"/>
              <a:t>Do some homework! Find out as much information about schools you are considering as you can – get prospectus’, attend open days, check Ofsted reports, look at school </a:t>
            </a:r>
            <a:r>
              <a:rPr lang="en-GB" dirty="0" smtClean="0"/>
              <a:t>websites.  </a:t>
            </a:r>
            <a:r>
              <a:rPr lang="en-GB" dirty="0" smtClean="0"/>
              <a:t>Use the internet to research schools local to your address.  Some of these may be in a neighbouring borough. Also look at how schools made offers the previous year.</a:t>
            </a:r>
          </a:p>
          <a:p>
            <a:endParaRPr lang="en-GB" dirty="0" smtClean="0"/>
          </a:p>
          <a:p>
            <a:r>
              <a:rPr lang="en-GB" dirty="0" smtClean="0"/>
              <a:t>The majority of open days and evenings in Lambeth and other boroughs take place during </a:t>
            </a:r>
            <a:r>
              <a:rPr lang="en-GB" b="1" dirty="0" smtClean="0"/>
              <a:t>mid September and mid October </a:t>
            </a:r>
            <a:r>
              <a:rPr lang="en-GB" dirty="0" smtClean="0"/>
              <a:t>each year. </a:t>
            </a:r>
          </a:p>
          <a:p>
            <a:endParaRPr lang="en-GB" dirty="0"/>
          </a:p>
          <a:p>
            <a:r>
              <a:rPr lang="en-GB" dirty="0" smtClean="0"/>
              <a:t>Look closely at the admissions criteria for </a:t>
            </a:r>
            <a:r>
              <a:rPr lang="en-GB" b="1" dirty="0" smtClean="0"/>
              <a:t>each </a:t>
            </a:r>
            <a:r>
              <a:rPr lang="en-GB" dirty="0" smtClean="0"/>
              <a:t>of the schools you are considering and check, “does my child meet the criteria ?”.</a:t>
            </a:r>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a:t>
            </a:fld>
            <a:endParaRPr lang="en-GB"/>
          </a:p>
        </p:txBody>
      </p:sp>
    </p:spTree>
    <p:extLst>
      <p:ext uri="{BB962C8B-B14F-4D97-AF65-F5344CB8AC3E}">
        <p14:creationId xmlns:p14="http://schemas.microsoft.com/office/powerpoint/2010/main" val="1685580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88629"/>
            <a:ext cx="7456674" cy="536115"/>
          </a:xfrm>
        </p:spPr>
        <p:txBody>
          <a:bodyPr>
            <a:noAutofit/>
          </a:bodyPr>
          <a:lstStyle/>
          <a:p>
            <a:r>
              <a:rPr lang="en-GB" sz="2800" b="1" dirty="0" smtClean="0"/>
              <a:t>DIFFICULTIES WITH DOCUMENTATION</a:t>
            </a:r>
            <a:endParaRPr lang="en-GB" sz="2800" b="1" dirty="0"/>
          </a:p>
        </p:txBody>
      </p:sp>
      <p:sp>
        <p:nvSpPr>
          <p:cNvPr id="3" name="Content Placeholder 2"/>
          <p:cNvSpPr>
            <a:spLocks noGrp="1"/>
          </p:cNvSpPr>
          <p:nvPr>
            <p:ph idx="1"/>
          </p:nvPr>
        </p:nvSpPr>
        <p:spPr>
          <a:xfrm>
            <a:off x="539552" y="1268760"/>
            <a:ext cx="8136904" cy="5256584"/>
          </a:xfrm>
        </p:spPr>
        <p:txBody>
          <a:bodyPr>
            <a:noAutofit/>
          </a:bodyPr>
          <a:lstStyle/>
          <a:p>
            <a:r>
              <a:rPr lang="en-GB" dirty="0" smtClean="0"/>
              <a:t>If you are unable to submit any or only some of the required documents for you and/or your child, you will need to obtain a sworn affidavit or affirmation through a practising solicitor. </a:t>
            </a:r>
          </a:p>
          <a:p>
            <a:endParaRPr lang="en-GB" dirty="0"/>
          </a:p>
          <a:p>
            <a:r>
              <a:rPr lang="en-GB" dirty="0" smtClean="0"/>
              <a:t>The affidavit or affirmation must include parent and child’s full names and address, the date you started living at your home address and your child’s date of birth.</a:t>
            </a:r>
          </a:p>
          <a:p>
            <a:endParaRPr lang="en-GB" dirty="0"/>
          </a:p>
          <a:p>
            <a:r>
              <a:rPr lang="en-GB" dirty="0" smtClean="0"/>
              <a:t>An affidavit or affirmation costs around £5.00 and is payable by you.  Lambeth will not re-</a:t>
            </a:r>
            <a:r>
              <a:rPr lang="en-GB" dirty="0" err="1" smtClean="0"/>
              <a:t>imburse</a:t>
            </a:r>
            <a:r>
              <a:rPr lang="en-GB" dirty="0" smtClean="0"/>
              <a:t> you for the cost. </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20</a:t>
            </a:fld>
            <a:endParaRPr lang="en-GB" dirty="0"/>
          </a:p>
        </p:txBody>
      </p:sp>
    </p:spTree>
    <p:extLst>
      <p:ext uri="{BB962C8B-B14F-4D97-AF65-F5344CB8AC3E}">
        <p14:creationId xmlns:p14="http://schemas.microsoft.com/office/powerpoint/2010/main" val="2956889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528682" cy="936104"/>
          </a:xfrm>
        </p:spPr>
        <p:txBody>
          <a:bodyPr>
            <a:noAutofit/>
          </a:bodyPr>
          <a:lstStyle/>
          <a:p>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400" b="1" dirty="0" smtClean="0"/>
              <a:t>BURSARIES </a:t>
            </a:r>
            <a:r>
              <a:rPr lang="en-GB" sz="2400" b="1" dirty="0" smtClean="0"/>
              <a:t>&amp; SCHOLARSHIPS</a:t>
            </a:r>
            <a:br>
              <a:rPr lang="en-GB" sz="2400" b="1" dirty="0" smtClean="0"/>
            </a:br>
            <a:r>
              <a:rPr lang="en-GB" sz="2400" b="1" dirty="0" smtClean="0"/>
              <a:t> </a:t>
            </a:r>
            <a:endParaRPr lang="en-GB" sz="2400" b="1" dirty="0"/>
          </a:p>
        </p:txBody>
      </p:sp>
      <p:sp>
        <p:nvSpPr>
          <p:cNvPr id="3" name="Content Placeholder 2"/>
          <p:cNvSpPr>
            <a:spLocks noGrp="1"/>
          </p:cNvSpPr>
          <p:nvPr>
            <p:ph idx="1"/>
          </p:nvPr>
        </p:nvSpPr>
        <p:spPr>
          <a:xfrm>
            <a:off x="539552" y="1052736"/>
            <a:ext cx="7992888" cy="5472607"/>
          </a:xfrm>
        </p:spPr>
        <p:txBody>
          <a:bodyPr>
            <a:noAutofit/>
          </a:bodyPr>
          <a:lstStyle/>
          <a:p>
            <a:r>
              <a:rPr lang="en-GB" sz="2000" dirty="0" smtClean="0"/>
              <a:t>If </a:t>
            </a:r>
            <a:r>
              <a:rPr lang="en-GB" sz="2000" dirty="0"/>
              <a:t>your child has a particular talent or </a:t>
            </a:r>
            <a:r>
              <a:rPr lang="en-GB" sz="2000" dirty="0" smtClean="0"/>
              <a:t>aptitude </a:t>
            </a:r>
            <a:r>
              <a:rPr lang="en-GB" sz="2000" dirty="0" err="1" smtClean="0"/>
              <a:t>eg</a:t>
            </a:r>
            <a:r>
              <a:rPr lang="en-GB" sz="2000" dirty="0" smtClean="0"/>
              <a:t> </a:t>
            </a:r>
            <a:r>
              <a:rPr lang="en-GB" sz="2000" dirty="0"/>
              <a:t>the Arts, Sport, Music, you may wish to apply to a school that offers a bursary or scholarship. </a:t>
            </a:r>
            <a:endParaRPr lang="en-GB" sz="2000" dirty="0" smtClean="0"/>
          </a:p>
          <a:p>
            <a:pPr marL="68580" indent="0">
              <a:buNone/>
            </a:pPr>
            <a:endParaRPr lang="en-GB" sz="2000" dirty="0"/>
          </a:p>
          <a:p>
            <a:pPr marL="365760" lvl="1" indent="0">
              <a:buNone/>
            </a:pPr>
            <a:r>
              <a:rPr lang="en-GB" sz="2000" dirty="0" smtClean="0"/>
              <a:t>In </a:t>
            </a:r>
            <a:r>
              <a:rPr lang="en-GB" sz="2000" b="1" dirty="0"/>
              <a:t>Lambeth</a:t>
            </a:r>
            <a:r>
              <a:rPr lang="en-GB" sz="2000" dirty="0"/>
              <a:t>, Norwood School offers Art Bursaries (visual and performing). </a:t>
            </a:r>
            <a:r>
              <a:rPr lang="en-GB" sz="2000" dirty="0" err="1"/>
              <a:t>Platanos</a:t>
            </a:r>
            <a:r>
              <a:rPr lang="en-GB" sz="2000" dirty="0"/>
              <a:t> College offers Art and Music scholarships.  St </a:t>
            </a:r>
            <a:r>
              <a:rPr lang="en-GB" sz="2000" dirty="0" err="1"/>
              <a:t>Gabriels</a:t>
            </a:r>
            <a:r>
              <a:rPr lang="en-GB" sz="2000" dirty="0"/>
              <a:t> College offers Music Scholarships.  Lambeth Academy offers 18 places to children </a:t>
            </a:r>
            <a:r>
              <a:rPr lang="en-GB" sz="2000" dirty="0" smtClean="0"/>
              <a:t>who demonstrate </a:t>
            </a:r>
            <a:r>
              <a:rPr lang="en-GB" sz="2000" dirty="0"/>
              <a:t>aptitude in French</a:t>
            </a:r>
            <a:r>
              <a:rPr lang="en-GB" sz="2000" dirty="0" smtClean="0"/>
              <a:t>.</a:t>
            </a:r>
          </a:p>
          <a:p>
            <a:endParaRPr lang="en-GB" sz="2000" dirty="0" smtClean="0"/>
          </a:p>
          <a:p>
            <a:r>
              <a:rPr lang="en-GB" sz="2000" dirty="0" smtClean="0"/>
              <a:t>In </a:t>
            </a:r>
            <a:r>
              <a:rPr lang="en-GB" sz="2000" b="1" dirty="0"/>
              <a:t>Southwark</a:t>
            </a:r>
            <a:r>
              <a:rPr lang="en-GB" sz="2000" dirty="0"/>
              <a:t>, </a:t>
            </a:r>
            <a:r>
              <a:rPr lang="en-GB" sz="2000" dirty="0" err="1"/>
              <a:t>Kingsdale</a:t>
            </a:r>
            <a:r>
              <a:rPr lang="en-GB" sz="2000" dirty="0"/>
              <a:t> offers  Music &amp; Sports scholarships.  Art and Maths scholarships are also available once a place at the school has been secured </a:t>
            </a:r>
            <a:r>
              <a:rPr lang="en-GB" sz="2000" b="1" dirty="0"/>
              <a:t>after</a:t>
            </a:r>
            <a:r>
              <a:rPr lang="en-GB" sz="2000" dirty="0"/>
              <a:t> National Offers Day. </a:t>
            </a:r>
            <a:r>
              <a:rPr lang="en-GB" sz="2000" dirty="0" smtClean="0"/>
              <a:t>A scholarship </a:t>
            </a:r>
            <a:r>
              <a:rPr lang="en-GB" sz="2000" dirty="0"/>
              <a:t>does not guarantee a place being offered. </a:t>
            </a:r>
            <a:r>
              <a:rPr lang="en-GB" sz="2000" dirty="0" err="1" smtClean="0"/>
              <a:t>Kingsdale</a:t>
            </a:r>
            <a:r>
              <a:rPr lang="en-GB" sz="2000" dirty="0" smtClean="0"/>
              <a:t> usually admit around 40/45 children through scholarships. Please </a:t>
            </a:r>
            <a:r>
              <a:rPr lang="en-GB" sz="2000" dirty="0"/>
              <a:t>see </a:t>
            </a:r>
            <a:r>
              <a:rPr lang="en-GB" sz="2000" dirty="0" err="1"/>
              <a:t>Kingsdale</a:t>
            </a:r>
            <a:r>
              <a:rPr lang="en-GB" sz="2000" dirty="0"/>
              <a:t> scholarship oversubscription handout.</a:t>
            </a:r>
          </a:p>
          <a:p>
            <a:pPr marL="68580" indent="0">
              <a:buNone/>
            </a:pPr>
            <a:endParaRPr lang="en-GB" sz="2800" dirty="0"/>
          </a:p>
          <a:p>
            <a:pPr marL="68580" indent="0">
              <a:buNone/>
            </a:pPr>
            <a:endParaRPr lang="en-GB" sz="1400" dirty="0" smtClean="0"/>
          </a:p>
          <a:p>
            <a:endParaRPr lang="en-GB" sz="1400" dirty="0" smtClean="0"/>
          </a:p>
        </p:txBody>
      </p:sp>
      <p:sp>
        <p:nvSpPr>
          <p:cNvPr id="4" name="Slide Number Placeholder 3"/>
          <p:cNvSpPr>
            <a:spLocks noGrp="1"/>
          </p:cNvSpPr>
          <p:nvPr>
            <p:ph type="sldNum" sz="quarter" idx="12"/>
          </p:nvPr>
        </p:nvSpPr>
        <p:spPr/>
        <p:txBody>
          <a:bodyPr/>
          <a:lstStyle/>
          <a:p>
            <a:fld id="{92043E8E-2EE4-4CB0-8FDE-9679CBD77AEB}" type="slidenum">
              <a:rPr lang="en-GB" smtClean="0"/>
              <a:pPr/>
              <a:t>21</a:t>
            </a:fld>
            <a:endParaRPr lang="en-GB"/>
          </a:p>
        </p:txBody>
      </p:sp>
    </p:spTree>
    <p:extLst>
      <p:ext uri="{BB962C8B-B14F-4D97-AF65-F5344CB8AC3E}">
        <p14:creationId xmlns:p14="http://schemas.microsoft.com/office/powerpoint/2010/main" val="3585941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7528682" cy="648072"/>
          </a:xfrm>
        </p:spPr>
        <p:txBody>
          <a:bodyPr>
            <a:noAutofit/>
          </a:bodyPr>
          <a:lstStyle/>
          <a:p>
            <a:r>
              <a:rPr lang="en-GB" sz="2800" b="1" dirty="0" smtClean="0"/>
              <a:t>BURSERIES &amp; SCHOLARSHIPS</a:t>
            </a:r>
            <a:endParaRPr lang="en-GB" sz="2800" b="1" dirty="0"/>
          </a:p>
        </p:txBody>
      </p:sp>
      <p:sp>
        <p:nvSpPr>
          <p:cNvPr id="3" name="Content Placeholder 2"/>
          <p:cNvSpPr>
            <a:spLocks noGrp="1"/>
          </p:cNvSpPr>
          <p:nvPr>
            <p:ph idx="1"/>
          </p:nvPr>
        </p:nvSpPr>
        <p:spPr>
          <a:xfrm>
            <a:off x="827584" y="1659872"/>
            <a:ext cx="7272808" cy="4433424"/>
          </a:xfrm>
        </p:spPr>
        <p:txBody>
          <a:bodyPr>
            <a:normAutofit fontScale="92500" lnSpcReduction="10000"/>
          </a:bodyPr>
          <a:lstStyle/>
          <a:p>
            <a:r>
              <a:rPr lang="en-GB" dirty="0" smtClean="0"/>
              <a:t>In </a:t>
            </a:r>
            <a:r>
              <a:rPr lang="en-GB" b="1" dirty="0"/>
              <a:t>Croydon, </a:t>
            </a:r>
            <a:r>
              <a:rPr lang="en-GB" dirty="0"/>
              <a:t>Harris Crystal Palace offer 18 places to children with an aptitude in technology. </a:t>
            </a:r>
            <a:endParaRPr lang="en-GB" dirty="0" smtClean="0"/>
          </a:p>
          <a:p>
            <a:pPr marL="68580" indent="0">
              <a:buNone/>
            </a:pPr>
            <a:endParaRPr lang="en-GB" dirty="0"/>
          </a:p>
          <a:p>
            <a:r>
              <a:rPr lang="en-GB" dirty="0"/>
              <a:t>In </a:t>
            </a:r>
            <a:r>
              <a:rPr lang="en-GB" b="1" dirty="0" err="1"/>
              <a:t>Wandsworth</a:t>
            </a:r>
            <a:r>
              <a:rPr lang="en-GB" dirty="0"/>
              <a:t>,  </a:t>
            </a:r>
            <a:r>
              <a:rPr lang="en-GB" dirty="0" err="1" smtClean="0"/>
              <a:t>Graveney</a:t>
            </a:r>
            <a:r>
              <a:rPr lang="en-GB" dirty="0" smtClean="0"/>
              <a:t> offer Music scholarships and </a:t>
            </a:r>
            <a:r>
              <a:rPr lang="en-GB" dirty="0" err="1" smtClean="0"/>
              <a:t>Chesnut</a:t>
            </a:r>
            <a:r>
              <a:rPr lang="en-GB" dirty="0" smtClean="0"/>
              <a:t> Grove,  Art </a:t>
            </a:r>
            <a:r>
              <a:rPr lang="en-GB" dirty="0"/>
              <a:t>&amp; Design and Modern Foreign Language scholarships </a:t>
            </a:r>
            <a:endParaRPr lang="en-GB" dirty="0" smtClean="0"/>
          </a:p>
          <a:p>
            <a:endParaRPr lang="en-GB" dirty="0"/>
          </a:p>
          <a:p>
            <a:pPr>
              <a:buNone/>
            </a:pPr>
            <a:r>
              <a:rPr lang="en-GB" dirty="0" smtClean="0"/>
              <a:t>    You </a:t>
            </a:r>
            <a:r>
              <a:rPr lang="en-GB" dirty="0"/>
              <a:t>usually apply for bursaries/scholarships on a special </a:t>
            </a:r>
            <a:r>
              <a:rPr lang="en-GB" dirty="0" smtClean="0"/>
              <a:t>application </a:t>
            </a:r>
            <a:r>
              <a:rPr lang="en-GB" dirty="0"/>
              <a:t>or supplementary  form which you obtain directly from the school or school website.  Your child will be required to sit an aptitude test. Please check with the individual schools as to dates for these.</a:t>
            </a:r>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22</a:t>
            </a:fld>
            <a:endParaRPr lang="en-GB"/>
          </a:p>
        </p:txBody>
      </p:sp>
    </p:spTree>
    <p:extLst>
      <p:ext uri="{BB962C8B-B14F-4D97-AF65-F5344CB8AC3E}">
        <p14:creationId xmlns:p14="http://schemas.microsoft.com/office/powerpoint/2010/main" val="1555436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240650" cy="576064"/>
          </a:xfrm>
        </p:spPr>
        <p:txBody>
          <a:bodyPr>
            <a:noAutofit/>
          </a:bodyPr>
          <a:lstStyle/>
          <a:p>
            <a:r>
              <a:rPr lang="en-GB" sz="2400" b="1" dirty="0" smtClean="0"/>
              <a:t>SELECTIVE SCHOOLS &amp; THE WANDSWORTH TEST </a:t>
            </a:r>
            <a:endParaRPr lang="en-GB" sz="2400" b="1" dirty="0"/>
          </a:p>
        </p:txBody>
      </p:sp>
      <p:sp>
        <p:nvSpPr>
          <p:cNvPr id="3" name="Content Placeholder 2"/>
          <p:cNvSpPr>
            <a:spLocks noGrp="1"/>
          </p:cNvSpPr>
          <p:nvPr>
            <p:ph idx="1"/>
          </p:nvPr>
        </p:nvSpPr>
        <p:spPr>
          <a:xfrm>
            <a:off x="467544" y="1340768"/>
            <a:ext cx="8208912" cy="5256584"/>
          </a:xfrm>
        </p:spPr>
        <p:txBody>
          <a:bodyPr>
            <a:normAutofit fontScale="25000" lnSpcReduction="20000"/>
          </a:bodyPr>
          <a:lstStyle/>
          <a:p>
            <a:endParaRPr lang="en-GB" dirty="0"/>
          </a:p>
          <a:p>
            <a:endParaRPr lang="en-GB" sz="3800" b="1" dirty="0" smtClean="0"/>
          </a:p>
          <a:p>
            <a:pPr marL="68580" indent="0">
              <a:buNone/>
            </a:pPr>
            <a:endParaRPr lang="en-GB" sz="3800" b="1" dirty="0" smtClean="0"/>
          </a:p>
          <a:p>
            <a:r>
              <a:rPr lang="en-GB" sz="8000" dirty="0" err="1" smtClean="0"/>
              <a:t>Graveney</a:t>
            </a:r>
            <a:r>
              <a:rPr lang="en-GB" sz="8000" dirty="0" smtClean="0"/>
              <a:t> </a:t>
            </a:r>
            <a:r>
              <a:rPr lang="en-GB" sz="8000" dirty="0"/>
              <a:t>School in </a:t>
            </a:r>
            <a:r>
              <a:rPr lang="en-GB" sz="8000" b="1" dirty="0" err="1"/>
              <a:t>Wandsworth</a:t>
            </a:r>
            <a:r>
              <a:rPr lang="en-GB" sz="8000" dirty="0"/>
              <a:t> has a partially selective admissions policy  and for </a:t>
            </a:r>
            <a:r>
              <a:rPr lang="en-GB" sz="8000" dirty="0" smtClean="0"/>
              <a:t>2020 </a:t>
            </a:r>
            <a:r>
              <a:rPr lang="en-GB" sz="8000" dirty="0"/>
              <a:t>will admit 70  pupils out of 280 on academic ability.  To apply, </a:t>
            </a:r>
            <a:r>
              <a:rPr lang="en-GB" sz="8000" dirty="0" smtClean="0"/>
              <a:t>you should have registered your child online to sit </a:t>
            </a:r>
            <a:r>
              <a:rPr lang="en-GB" sz="8000" dirty="0"/>
              <a:t>the </a:t>
            </a:r>
            <a:r>
              <a:rPr lang="en-GB" sz="8000" dirty="0" err="1"/>
              <a:t>Wandsworth</a:t>
            </a:r>
            <a:r>
              <a:rPr lang="en-GB" sz="8000" dirty="0"/>
              <a:t> </a:t>
            </a:r>
            <a:r>
              <a:rPr lang="en-GB" sz="8000" dirty="0" smtClean="0"/>
              <a:t>Test.  The registration date for this has now closed (September 6th).  </a:t>
            </a:r>
          </a:p>
          <a:p>
            <a:endParaRPr lang="en-GB" sz="8000" dirty="0"/>
          </a:p>
          <a:p>
            <a:r>
              <a:rPr lang="en-GB" sz="8000" dirty="0" smtClean="0"/>
              <a:t>If you have successfully registered, your child will be invited to sit the </a:t>
            </a:r>
            <a:r>
              <a:rPr lang="en-GB" sz="8000" b="1" dirty="0" err="1" smtClean="0"/>
              <a:t>Wandsworth</a:t>
            </a:r>
            <a:r>
              <a:rPr lang="en-GB" sz="8000" b="1" dirty="0" smtClean="0"/>
              <a:t> Test, </a:t>
            </a:r>
            <a:r>
              <a:rPr lang="en-GB" sz="8000" dirty="0" smtClean="0"/>
              <a:t>which  for non-</a:t>
            </a:r>
            <a:r>
              <a:rPr lang="en-GB" sz="8000" dirty="0" err="1" smtClean="0"/>
              <a:t>Wandsworth</a:t>
            </a:r>
            <a:r>
              <a:rPr lang="en-GB" sz="8000" dirty="0" smtClean="0"/>
              <a:t> residents this year, </a:t>
            </a:r>
            <a:r>
              <a:rPr lang="en-GB" sz="8000" dirty="0"/>
              <a:t>will be on </a:t>
            </a:r>
            <a:r>
              <a:rPr lang="en-GB" sz="8000" b="1" dirty="0"/>
              <a:t>Saturday September </a:t>
            </a:r>
            <a:r>
              <a:rPr lang="en-GB" sz="8000" b="1" dirty="0" smtClean="0"/>
              <a:t>21st.  </a:t>
            </a:r>
            <a:r>
              <a:rPr lang="en-GB" sz="8000" dirty="0" smtClean="0"/>
              <a:t>This is the day after children return from school journey.</a:t>
            </a:r>
            <a:r>
              <a:rPr lang="en-GB" sz="8000" b="1" baseline="30000" dirty="0" smtClean="0"/>
              <a:t> </a:t>
            </a:r>
          </a:p>
          <a:p>
            <a:endParaRPr lang="en-GB" sz="8000" b="1" baseline="30000" dirty="0"/>
          </a:p>
          <a:p>
            <a:r>
              <a:rPr lang="en-GB" sz="8000" dirty="0" smtClean="0"/>
              <a:t>Many </a:t>
            </a:r>
            <a:r>
              <a:rPr lang="en-GB" sz="8000" dirty="0" err="1"/>
              <a:t>Independant</a:t>
            </a:r>
            <a:r>
              <a:rPr lang="en-GB" sz="8000" dirty="0"/>
              <a:t> selective schools also offer scholarships or </a:t>
            </a:r>
            <a:r>
              <a:rPr lang="en-GB" sz="8000" dirty="0" err="1" smtClean="0"/>
              <a:t>bursaries.Eg</a:t>
            </a:r>
            <a:r>
              <a:rPr lang="en-GB" sz="8000" dirty="0"/>
              <a:t>.  Streatham &amp; Clapham High in </a:t>
            </a:r>
            <a:r>
              <a:rPr lang="en-GB" sz="8000" dirty="0" smtClean="0"/>
              <a:t>Lambeth,  The </a:t>
            </a:r>
            <a:r>
              <a:rPr lang="en-GB" sz="8000" dirty="0" err="1"/>
              <a:t>Whitgift</a:t>
            </a:r>
            <a:r>
              <a:rPr lang="en-GB" sz="8000" dirty="0"/>
              <a:t> Foundation schools in </a:t>
            </a:r>
            <a:r>
              <a:rPr lang="en-GB" sz="8000" dirty="0" smtClean="0"/>
              <a:t>Croydon,  </a:t>
            </a:r>
            <a:r>
              <a:rPr lang="en-GB" sz="8000" dirty="0"/>
              <a:t>Emanuel School in </a:t>
            </a:r>
            <a:r>
              <a:rPr lang="en-GB" sz="8000" dirty="0" err="1" smtClean="0"/>
              <a:t>Wandsworth</a:t>
            </a:r>
            <a:r>
              <a:rPr lang="en-GB" sz="8000" dirty="0" smtClean="0"/>
              <a:t> and     </a:t>
            </a:r>
            <a:r>
              <a:rPr lang="en-GB" sz="8000" dirty="0"/>
              <a:t>Dulwich College in </a:t>
            </a:r>
            <a:r>
              <a:rPr lang="en-GB" sz="8000" dirty="0" smtClean="0"/>
              <a:t>Southwark.</a:t>
            </a:r>
            <a:endParaRPr lang="en-GB" sz="8000" dirty="0"/>
          </a:p>
          <a:p>
            <a:endParaRPr lang="en-GB" sz="7200" b="1" dirty="0" smtClean="0"/>
          </a:p>
          <a:p>
            <a:endParaRPr lang="en-GB" sz="7200" dirty="0"/>
          </a:p>
          <a:p>
            <a:pPr>
              <a:buFont typeface="Wingdings" panose="05000000000000000000" pitchFamily="2" charset="2"/>
              <a:buChar char="§"/>
            </a:pPr>
            <a:endParaRPr lang="en-GB" sz="7200" dirty="0"/>
          </a:p>
          <a:p>
            <a:pPr>
              <a:buFont typeface="Wingdings" panose="05000000000000000000" pitchFamily="2" charset="2"/>
              <a:buChar char="§"/>
            </a:pP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23</a:t>
            </a:fld>
            <a:endParaRPr lang="en-GB"/>
          </a:p>
        </p:txBody>
      </p:sp>
    </p:spTree>
    <p:extLst>
      <p:ext uri="{BB962C8B-B14F-4D97-AF65-F5344CB8AC3E}">
        <p14:creationId xmlns:p14="http://schemas.microsoft.com/office/powerpoint/2010/main" val="4113169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528682" cy="504056"/>
          </a:xfrm>
        </p:spPr>
        <p:txBody>
          <a:bodyPr>
            <a:noAutofit/>
          </a:bodyPr>
          <a:lstStyle/>
          <a:p>
            <a:r>
              <a:rPr lang="en-GB" sz="2000" b="1" dirty="0" smtClean="0"/>
              <a:t>SUPPLEMENTARY FORMS</a:t>
            </a:r>
            <a:endParaRPr lang="en-GB" sz="2000" b="1" dirty="0"/>
          </a:p>
        </p:txBody>
      </p:sp>
      <p:sp>
        <p:nvSpPr>
          <p:cNvPr id="3" name="Content Placeholder 2"/>
          <p:cNvSpPr>
            <a:spLocks noGrp="1"/>
          </p:cNvSpPr>
          <p:nvPr>
            <p:ph idx="1"/>
          </p:nvPr>
        </p:nvSpPr>
        <p:spPr>
          <a:xfrm>
            <a:off x="467544" y="836712"/>
            <a:ext cx="8208912" cy="5688632"/>
          </a:xfrm>
        </p:spPr>
        <p:txBody>
          <a:bodyPr>
            <a:normAutofit fontScale="25000" lnSpcReduction="20000"/>
          </a:bodyPr>
          <a:lstStyle/>
          <a:p>
            <a:endParaRPr lang="en-GB" dirty="0" smtClean="0"/>
          </a:p>
          <a:p>
            <a:r>
              <a:rPr lang="en-GB" sz="6400" dirty="0" smtClean="0"/>
              <a:t>12 out of 17 Lambeth Secondary Schools require you to complete a supplementary form.</a:t>
            </a:r>
          </a:p>
          <a:p>
            <a:endParaRPr lang="en-GB" sz="6400" dirty="0"/>
          </a:p>
          <a:p>
            <a:r>
              <a:rPr lang="en-GB" sz="6400" dirty="0" smtClean="0"/>
              <a:t>These are: Archbishop </a:t>
            </a:r>
            <a:r>
              <a:rPr lang="en-GB" sz="6400" dirty="0" err="1" smtClean="0"/>
              <a:t>Tenison</a:t>
            </a:r>
            <a:r>
              <a:rPr lang="en-GB" sz="6400" dirty="0" smtClean="0"/>
              <a:t>, Bishop Thomas Grant, Dunraven, Lambeth Academy, La </a:t>
            </a:r>
            <a:r>
              <a:rPr lang="en-GB" sz="6400" dirty="0" err="1" smtClean="0"/>
              <a:t>Retraite</a:t>
            </a:r>
            <a:r>
              <a:rPr lang="en-GB" sz="6400" dirty="0" smtClean="0"/>
              <a:t>, Lilian </a:t>
            </a:r>
            <a:r>
              <a:rPr lang="en-GB" sz="6400" dirty="0" err="1" smtClean="0"/>
              <a:t>Baylis</a:t>
            </a:r>
            <a:r>
              <a:rPr lang="en-GB" sz="6400" dirty="0" smtClean="0"/>
              <a:t>, London Nautical, Norwood, </a:t>
            </a:r>
            <a:r>
              <a:rPr lang="en-GB" sz="6400" dirty="0" err="1" smtClean="0"/>
              <a:t>Platanos</a:t>
            </a:r>
            <a:r>
              <a:rPr lang="en-GB" sz="6400" dirty="0" smtClean="0"/>
              <a:t> College, St Martin-in-the-fields, Trinity Academy. For St Gabriel’s College, the supplementary form should only be completed if applying for a music scholarship or church place.</a:t>
            </a:r>
          </a:p>
          <a:p>
            <a:endParaRPr lang="en-GB" sz="6400" dirty="0"/>
          </a:p>
          <a:p>
            <a:r>
              <a:rPr lang="en-GB" sz="6400" dirty="0" smtClean="0"/>
              <a:t>Forms are obtained from the schools directly, via their websites or via the Lambeth website: </a:t>
            </a:r>
            <a:r>
              <a:rPr lang="en-GB" sz="6400" dirty="0" smtClean="0">
                <a:solidFill>
                  <a:srgbClr val="FFC000"/>
                </a:solidFill>
                <a:hlinkClick r:id="rId3"/>
              </a:rPr>
              <a:t>www.lambeth.gov.uk/secondary-school-supplementary-information-forms-202021</a:t>
            </a:r>
            <a:r>
              <a:rPr lang="en-GB" sz="6400" dirty="0" smtClean="0">
                <a:solidFill>
                  <a:srgbClr val="FFC000"/>
                </a:solidFill>
              </a:rPr>
              <a:t>.</a:t>
            </a:r>
          </a:p>
          <a:p>
            <a:pPr marL="68580" indent="0">
              <a:buNone/>
            </a:pPr>
            <a:endParaRPr lang="en-GB" sz="6400" dirty="0"/>
          </a:p>
          <a:p>
            <a:r>
              <a:rPr lang="en-GB" sz="6400" dirty="0" smtClean="0"/>
              <a:t>The </a:t>
            </a:r>
            <a:r>
              <a:rPr lang="en-GB" sz="6400" dirty="0"/>
              <a:t>supplementary forms for Dunraven, La </a:t>
            </a:r>
            <a:r>
              <a:rPr lang="en-GB" sz="6400" dirty="0" err="1"/>
              <a:t>Retraite</a:t>
            </a:r>
            <a:r>
              <a:rPr lang="en-GB" sz="6400" dirty="0"/>
              <a:t> and Lilian </a:t>
            </a:r>
            <a:r>
              <a:rPr lang="en-GB" sz="6400" dirty="0" err="1"/>
              <a:t>Baylis</a:t>
            </a:r>
            <a:r>
              <a:rPr lang="en-GB" sz="6400" dirty="0"/>
              <a:t> are electronic and completed via the schools </a:t>
            </a:r>
            <a:r>
              <a:rPr lang="en-GB" sz="6400" dirty="0" smtClean="0"/>
              <a:t>websites.</a:t>
            </a:r>
          </a:p>
          <a:p>
            <a:endParaRPr lang="en-GB" sz="6400" dirty="0" smtClean="0"/>
          </a:p>
          <a:p>
            <a:r>
              <a:rPr lang="en-GB" sz="6400" dirty="0" smtClean="0"/>
              <a:t>Supplementary Forms usually also ask for proof of address documentation, such as a copy of a recent council tax </a:t>
            </a:r>
            <a:r>
              <a:rPr lang="en-GB" sz="6400" dirty="0" smtClean="0"/>
              <a:t>bill </a:t>
            </a:r>
            <a:r>
              <a:rPr lang="en-GB" sz="6400" dirty="0" smtClean="0"/>
              <a:t>or </a:t>
            </a:r>
            <a:r>
              <a:rPr lang="en-GB" sz="6400" dirty="0" smtClean="0"/>
              <a:t>current </a:t>
            </a:r>
            <a:r>
              <a:rPr lang="en-GB" sz="6400" dirty="0" smtClean="0"/>
              <a:t>child benefit letter </a:t>
            </a:r>
          </a:p>
          <a:p>
            <a:endParaRPr lang="en-GB" sz="6400" dirty="0" smtClean="0"/>
          </a:p>
          <a:p>
            <a:r>
              <a:rPr lang="en-GB" sz="6400" dirty="0" smtClean="0"/>
              <a:t>Supplementary Forms  and copies of any proof of address documents, must be completed and returned  </a:t>
            </a:r>
            <a:r>
              <a:rPr lang="en-GB" sz="6400" u="sng" dirty="0" smtClean="0"/>
              <a:t>to the schools </a:t>
            </a:r>
            <a:r>
              <a:rPr lang="en-GB" sz="6400" dirty="0" smtClean="0"/>
              <a:t>being applied for. </a:t>
            </a:r>
          </a:p>
          <a:p>
            <a:endParaRPr lang="en-GB" sz="6400" b="1" dirty="0" smtClean="0"/>
          </a:p>
          <a:p>
            <a:r>
              <a:rPr lang="en-GB" sz="6400" dirty="0" smtClean="0"/>
              <a:t>For the majority of </a:t>
            </a:r>
            <a:r>
              <a:rPr lang="en-GB" sz="6400" b="1" dirty="0" smtClean="0"/>
              <a:t>SIF’s, </a:t>
            </a:r>
            <a:r>
              <a:rPr lang="en-GB" sz="6400" dirty="0" smtClean="0"/>
              <a:t>the</a:t>
            </a:r>
            <a:r>
              <a:rPr lang="en-GB" sz="6400" b="1" dirty="0" smtClean="0"/>
              <a:t> CLOSING DATE </a:t>
            </a:r>
            <a:r>
              <a:rPr lang="en-GB" sz="6400" dirty="0" smtClean="0"/>
              <a:t>should be </a:t>
            </a:r>
            <a:r>
              <a:rPr lang="en-GB" sz="6400" b="1" dirty="0" smtClean="0"/>
              <a:t> </a:t>
            </a:r>
            <a:r>
              <a:rPr lang="en-GB" sz="6400" b="1" u="sng" dirty="0" smtClean="0"/>
              <a:t>FRIDAY 18th OCTOBER 2019</a:t>
            </a:r>
            <a:r>
              <a:rPr lang="en-GB" sz="6400" dirty="0"/>
              <a:t> </a:t>
            </a:r>
            <a:r>
              <a:rPr lang="en-GB" sz="6400" dirty="0" smtClean="0"/>
              <a:t>but please check  on each form as dates can vary.</a:t>
            </a:r>
            <a:endParaRPr lang="en-GB" sz="6400" b="1" u="sng" dirty="0" smtClean="0"/>
          </a:p>
          <a:p>
            <a:endParaRPr lang="en-GB" sz="6400" b="1" u="sng"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24</a:t>
            </a:fld>
            <a:endParaRPr lang="en-GB"/>
          </a:p>
        </p:txBody>
      </p:sp>
    </p:spTree>
    <p:extLst>
      <p:ext uri="{BB962C8B-B14F-4D97-AF65-F5344CB8AC3E}">
        <p14:creationId xmlns:p14="http://schemas.microsoft.com/office/powerpoint/2010/main" val="3580509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89616"/>
            <a:ext cx="7384666" cy="535128"/>
          </a:xfrm>
        </p:spPr>
        <p:txBody>
          <a:bodyPr>
            <a:normAutofit fontScale="90000"/>
          </a:bodyPr>
          <a:lstStyle/>
          <a:p>
            <a:r>
              <a:rPr lang="en-GB" b="1" dirty="0" smtClean="0"/>
              <a:t>BANDING TESTS</a:t>
            </a:r>
            <a:endParaRPr lang="en-GB" b="1" dirty="0"/>
          </a:p>
        </p:txBody>
      </p:sp>
      <p:sp>
        <p:nvSpPr>
          <p:cNvPr id="3" name="Content Placeholder 2"/>
          <p:cNvSpPr>
            <a:spLocks noGrp="1"/>
          </p:cNvSpPr>
          <p:nvPr>
            <p:ph idx="1"/>
          </p:nvPr>
        </p:nvSpPr>
        <p:spPr>
          <a:xfrm>
            <a:off x="755576" y="1124744"/>
            <a:ext cx="7560840" cy="4707885"/>
          </a:xfrm>
        </p:spPr>
        <p:txBody>
          <a:bodyPr>
            <a:normAutofit fontScale="77500" lnSpcReduction="20000"/>
          </a:bodyPr>
          <a:lstStyle/>
          <a:p>
            <a:endParaRPr lang="en-GB" dirty="0" smtClean="0"/>
          </a:p>
          <a:p>
            <a:r>
              <a:rPr lang="en-GB" dirty="0" smtClean="0"/>
              <a:t>10 Lambeth schools require your child to sit a banding Test</a:t>
            </a:r>
          </a:p>
          <a:p>
            <a:endParaRPr lang="en-GB" dirty="0" smtClean="0"/>
          </a:p>
          <a:p>
            <a:r>
              <a:rPr lang="en-GB" dirty="0"/>
              <a:t>These are: Archbishop </a:t>
            </a:r>
            <a:r>
              <a:rPr lang="en-GB" dirty="0" err="1"/>
              <a:t>Tenison</a:t>
            </a:r>
            <a:r>
              <a:rPr lang="en-GB" dirty="0"/>
              <a:t>, </a:t>
            </a:r>
            <a:r>
              <a:rPr lang="en-GB" dirty="0" smtClean="0"/>
              <a:t> </a:t>
            </a:r>
            <a:r>
              <a:rPr lang="en-GB" dirty="0"/>
              <a:t>Dunraven, Lambeth Academy, La </a:t>
            </a:r>
            <a:r>
              <a:rPr lang="en-GB" dirty="0" err="1"/>
              <a:t>Retraite</a:t>
            </a:r>
            <a:r>
              <a:rPr lang="en-GB" dirty="0"/>
              <a:t>, Lilian </a:t>
            </a:r>
            <a:r>
              <a:rPr lang="en-GB" dirty="0" err="1"/>
              <a:t>Baylis</a:t>
            </a:r>
            <a:r>
              <a:rPr lang="en-GB" dirty="0"/>
              <a:t>,  London Nautical, Norwood, </a:t>
            </a:r>
            <a:r>
              <a:rPr lang="en-GB" dirty="0" err="1"/>
              <a:t>Platanos</a:t>
            </a:r>
            <a:r>
              <a:rPr lang="en-GB" dirty="0"/>
              <a:t> </a:t>
            </a:r>
            <a:r>
              <a:rPr lang="en-GB" dirty="0" smtClean="0"/>
              <a:t>College, St Gabriel’s College &amp; St Martin-in-the-fields</a:t>
            </a:r>
          </a:p>
          <a:p>
            <a:endParaRPr lang="en-GB" dirty="0" smtClean="0"/>
          </a:p>
          <a:p>
            <a:r>
              <a:rPr lang="en-GB" dirty="0" smtClean="0"/>
              <a:t>If you apply to 1 or more schools in Lambeth that has banding tests, your child will need to sit the test </a:t>
            </a:r>
            <a:r>
              <a:rPr lang="en-GB" b="1" dirty="0" smtClean="0"/>
              <a:t>only once </a:t>
            </a:r>
            <a:r>
              <a:rPr lang="en-GB" dirty="0" smtClean="0"/>
              <a:t>as the schools share results. </a:t>
            </a:r>
          </a:p>
          <a:p>
            <a:endParaRPr lang="en-GB" dirty="0" smtClean="0"/>
          </a:p>
          <a:p>
            <a:r>
              <a:rPr lang="en-GB" dirty="0" smtClean="0"/>
              <a:t>Indicate on one of the supplementary forms, which school you would prefer your child to sit the test.</a:t>
            </a:r>
          </a:p>
          <a:p>
            <a:endParaRPr lang="en-GB" dirty="0"/>
          </a:p>
          <a:p>
            <a:r>
              <a:rPr lang="en-GB" dirty="0" smtClean="0"/>
              <a:t>If your child does not sit the tests, they will not be considered for a place at that school.</a:t>
            </a:r>
            <a:endParaRPr lang="en-GB" dirty="0"/>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25</a:t>
            </a:fld>
            <a:endParaRPr lang="en-GB"/>
          </a:p>
        </p:txBody>
      </p:sp>
    </p:spTree>
    <p:extLst>
      <p:ext uri="{BB962C8B-B14F-4D97-AF65-F5344CB8AC3E}">
        <p14:creationId xmlns:p14="http://schemas.microsoft.com/office/powerpoint/2010/main" val="32201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456674" cy="504056"/>
          </a:xfrm>
        </p:spPr>
        <p:txBody>
          <a:bodyPr>
            <a:noAutofit/>
          </a:bodyPr>
          <a:lstStyle/>
          <a:p>
            <a:r>
              <a:rPr lang="en-GB" sz="2800" b="1" dirty="0" smtClean="0"/>
              <a:t>BANDING TESTS CONT….</a:t>
            </a:r>
            <a:endParaRPr lang="en-GB" sz="2800" b="1" dirty="0"/>
          </a:p>
        </p:txBody>
      </p:sp>
      <p:sp>
        <p:nvSpPr>
          <p:cNvPr id="3" name="Content Placeholder 2"/>
          <p:cNvSpPr>
            <a:spLocks noGrp="1"/>
          </p:cNvSpPr>
          <p:nvPr>
            <p:ph idx="1"/>
          </p:nvPr>
        </p:nvSpPr>
        <p:spPr>
          <a:xfrm>
            <a:off x="611560" y="1088892"/>
            <a:ext cx="7848872" cy="5436451"/>
          </a:xfrm>
        </p:spPr>
        <p:txBody>
          <a:bodyPr>
            <a:normAutofit fontScale="32500" lnSpcReduction="20000"/>
          </a:bodyPr>
          <a:lstStyle/>
          <a:p>
            <a:endParaRPr lang="en-GB" b="1" dirty="0" smtClean="0"/>
          </a:p>
          <a:p>
            <a:r>
              <a:rPr lang="en-GB" sz="7400" dirty="0" smtClean="0"/>
              <a:t>Test </a:t>
            </a:r>
            <a:r>
              <a:rPr lang="en-GB" sz="7400" dirty="0"/>
              <a:t>day in Lambeth is </a:t>
            </a:r>
            <a:r>
              <a:rPr lang="en-GB" sz="7400" b="1" dirty="0"/>
              <a:t>Saturday </a:t>
            </a:r>
            <a:r>
              <a:rPr lang="en-GB" sz="7400" b="1" dirty="0" smtClean="0"/>
              <a:t>9th </a:t>
            </a:r>
            <a:r>
              <a:rPr lang="en-GB" sz="7400" b="1" dirty="0"/>
              <a:t>November </a:t>
            </a:r>
            <a:r>
              <a:rPr lang="en-GB" sz="7400" b="1" dirty="0" smtClean="0"/>
              <a:t>2019</a:t>
            </a:r>
            <a:endParaRPr lang="en-GB" sz="7400" b="1" dirty="0"/>
          </a:p>
          <a:p>
            <a:endParaRPr lang="en-GB" sz="7400" dirty="0"/>
          </a:p>
          <a:p>
            <a:r>
              <a:rPr lang="en-GB" sz="7400" dirty="0" smtClean="0"/>
              <a:t>Banding Tests in </a:t>
            </a:r>
            <a:r>
              <a:rPr lang="en-GB" sz="7400" b="1" dirty="0" smtClean="0"/>
              <a:t>Lambeth</a:t>
            </a:r>
            <a:r>
              <a:rPr lang="en-GB" sz="7400" dirty="0" smtClean="0"/>
              <a:t> consist of Verbal Reasoning, Non-Verbal Reasoning and Maths.  You can buy these from shops such as WH Smiths, bookshops or online from                              </a:t>
            </a:r>
            <a:r>
              <a:rPr lang="en-GB" sz="7400" dirty="0" smtClean="0">
                <a:hlinkClick r:id="rId3"/>
              </a:rPr>
              <a:t>www.gl-assessment.co.uk</a:t>
            </a:r>
            <a:r>
              <a:rPr lang="en-GB" sz="7400" dirty="0" smtClean="0"/>
              <a:t> </a:t>
            </a:r>
          </a:p>
          <a:p>
            <a:endParaRPr lang="en-GB" sz="7400" dirty="0"/>
          </a:p>
          <a:p>
            <a:r>
              <a:rPr lang="en-GB" sz="7400" dirty="0" smtClean="0"/>
              <a:t>If you apply to any </a:t>
            </a:r>
            <a:r>
              <a:rPr lang="en-GB" sz="7400" b="1" dirty="0" err="1" smtClean="0"/>
              <a:t>Wandsworth</a:t>
            </a:r>
            <a:r>
              <a:rPr lang="en-GB" sz="7400" b="1" dirty="0" smtClean="0"/>
              <a:t> Schools</a:t>
            </a:r>
            <a:r>
              <a:rPr lang="en-GB" sz="7400" dirty="0" smtClean="0"/>
              <a:t>, </a:t>
            </a:r>
            <a:r>
              <a:rPr lang="en-GB" sz="7400" dirty="0" err="1" smtClean="0"/>
              <a:t>eg</a:t>
            </a:r>
            <a:r>
              <a:rPr lang="en-GB" sz="7400" dirty="0" smtClean="0"/>
              <a:t> </a:t>
            </a:r>
            <a:r>
              <a:rPr lang="en-GB" sz="7400" dirty="0" err="1" smtClean="0"/>
              <a:t>Graveney</a:t>
            </a:r>
            <a:r>
              <a:rPr lang="en-GB" sz="7400" dirty="0" smtClean="0"/>
              <a:t>, your child will be required to sit The </a:t>
            </a:r>
            <a:r>
              <a:rPr lang="en-GB" sz="7400" dirty="0" err="1" smtClean="0"/>
              <a:t>Wandsworth</a:t>
            </a:r>
            <a:r>
              <a:rPr lang="en-GB" sz="7400" dirty="0" smtClean="0"/>
              <a:t> Test. Test day will be </a:t>
            </a:r>
            <a:r>
              <a:rPr lang="en-GB" sz="7400" b="1" dirty="0" smtClean="0"/>
              <a:t>Saturday 21st September</a:t>
            </a:r>
            <a:r>
              <a:rPr lang="en-GB" sz="7400" dirty="0" smtClean="0"/>
              <a:t>. The test is very </a:t>
            </a:r>
            <a:r>
              <a:rPr lang="en-GB" sz="7400" dirty="0"/>
              <a:t>similar to the </a:t>
            </a:r>
            <a:r>
              <a:rPr lang="en-GB" sz="7400" dirty="0" smtClean="0"/>
              <a:t>tests </a:t>
            </a:r>
            <a:r>
              <a:rPr lang="en-GB" sz="7400" dirty="0"/>
              <a:t>used in </a:t>
            </a:r>
            <a:r>
              <a:rPr lang="en-GB" sz="7400" dirty="0" smtClean="0"/>
              <a:t>Lambeth, </a:t>
            </a:r>
            <a:r>
              <a:rPr lang="en-GB" sz="7400" dirty="0"/>
              <a:t>except </a:t>
            </a:r>
            <a:r>
              <a:rPr lang="en-GB" sz="7400" dirty="0" smtClean="0"/>
              <a:t>there is no maths.</a:t>
            </a:r>
            <a:endParaRPr lang="en-GB" sz="7400" b="1" dirty="0" smtClean="0"/>
          </a:p>
          <a:p>
            <a:endParaRPr lang="en-GB" sz="7400" b="1"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26</a:t>
            </a:fld>
            <a:endParaRPr lang="en-GB"/>
          </a:p>
        </p:txBody>
      </p:sp>
    </p:spTree>
    <p:extLst>
      <p:ext uri="{BB962C8B-B14F-4D97-AF65-F5344CB8AC3E}">
        <p14:creationId xmlns:p14="http://schemas.microsoft.com/office/powerpoint/2010/main" val="79035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56674" cy="622086"/>
          </a:xfrm>
        </p:spPr>
        <p:txBody>
          <a:bodyPr>
            <a:noAutofit/>
          </a:bodyPr>
          <a:lstStyle/>
          <a:p>
            <a:r>
              <a:rPr lang="en-GB" sz="2800" b="1" dirty="0" smtClean="0"/>
              <a:t>BANDING TESTS CONT…</a:t>
            </a:r>
            <a:endParaRPr lang="en-GB" sz="2800" b="1" dirty="0"/>
          </a:p>
        </p:txBody>
      </p:sp>
      <p:sp>
        <p:nvSpPr>
          <p:cNvPr id="3" name="Content Placeholder 2"/>
          <p:cNvSpPr>
            <a:spLocks noGrp="1"/>
          </p:cNvSpPr>
          <p:nvPr>
            <p:ph idx="1"/>
          </p:nvPr>
        </p:nvSpPr>
        <p:spPr>
          <a:xfrm>
            <a:off x="539552" y="954742"/>
            <a:ext cx="8136904" cy="5570602"/>
          </a:xfrm>
        </p:spPr>
        <p:txBody>
          <a:bodyPr>
            <a:noAutofit/>
          </a:bodyPr>
          <a:lstStyle/>
          <a:p>
            <a:pPr>
              <a:lnSpc>
                <a:spcPct val="120000"/>
              </a:lnSpc>
            </a:pPr>
            <a:endParaRPr lang="en-GB" sz="1800" dirty="0" smtClean="0"/>
          </a:p>
          <a:p>
            <a:pPr>
              <a:lnSpc>
                <a:spcPct val="120000"/>
              </a:lnSpc>
            </a:pPr>
            <a:r>
              <a:rPr lang="en-GB" sz="1800" dirty="0" smtClean="0"/>
              <a:t>Many of the Harris </a:t>
            </a:r>
            <a:r>
              <a:rPr lang="en-GB" sz="1800" dirty="0"/>
              <a:t>Academies, </a:t>
            </a:r>
            <a:r>
              <a:rPr lang="en-GB" sz="1800" dirty="0" smtClean="0"/>
              <a:t>require your child to </a:t>
            </a:r>
            <a:r>
              <a:rPr lang="en-GB" sz="1800" dirty="0"/>
              <a:t>sit the Harris Test.  This consists of non-verbal reasoning.  </a:t>
            </a:r>
            <a:r>
              <a:rPr lang="en-GB" sz="1800" dirty="0" smtClean="0"/>
              <a:t>This applies to the academies in Crystal Palace, East Dulwich, South Norwood &amp; Merton.  Harris test day this year is </a:t>
            </a:r>
            <a:r>
              <a:rPr lang="en-GB" sz="1800" b="1" dirty="0" smtClean="0"/>
              <a:t>Friday 13</a:t>
            </a:r>
            <a:r>
              <a:rPr lang="en-GB" sz="1800" b="1" baseline="30000" dirty="0" smtClean="0"/>
              <a:t>th</a:t>
            </a:r>
            <a:r>
              <a:rPr lang="en-GB" sz="1800" b="1" dirty="0" smtClean="0"/>
              <a:t> December </a:t>
            </a:r>
            <a:r>
              <a:rPr lang="en-GB" sz="1800" dirty="0" smtClean="0"/>
              <a:t>(</a:t>
            </a:r>
            <a:r>
              <a:rPr lang="en-GB" sz="1800" dirty="0" smtClean="0"/>
              <a:t>to be confirmed for</a:t>
            </a:r>
            <a:r>
              <a:rPr lang="en-GB" sz="1800" dirty="0" smtClean="0"/>
              <a:t> </a:t>
            </a:r>
            <a:r>
              <a:rPr lang="en-GB" sz="1800" dirty="0" smtClean="0"/>
              <a:t>South Norwood and </a:t>
            </a:r>
            <a:r>
              <a:rPr lang="en-GB" sz="1800" dirty="0" smtClean="0"/>
              <a:t>Merton) </a:t>
            </a:r>
            <a:r>
              <a:rPr lang="en-GB" sz="1800" b="1" dirty="0" smtClean="0"/>
              <a:t> </a:t>
            </a:r>
          </a:p>
          <a:p>
            <a:pPr>
              <a:lnSpc>
                <a:spcPct val="120000"/>
              </a:lnSpc>
            </a:pPr>
            <a:r>
              <a:rPr lang="en-GB" sz="1800" b="1" dirty="0" smtClean="0"/>
              <a:t>NB </a:t>
            </a:r>
            <a:r>
              <a:rPr lang="en-GB" sz="1800" b="1" dirty="0" smtClean="0"/>
              <a:t>Crystal Palace has an additional test day Monday 16</a:t>
            </a:r>
            <a:r>
              <a:rPr lang="en-GB" sz="1800" b="1" baseline="30000" dirty="0" smtClean="0"/>
              <a:t>th</a:t>
            </a:r>
            <a:r>
              <a:rPr lang="en-GB" sz="1800" b="1" dirty="0" smtClean="0"/>
              <a:t> December</a:t>
            </a:r>
          </a:p>
          <a:p>
            <a:pPr>
              <a:lnSpc>
                <a:spcPct val="120000"/>
              </a:lnSpc>
            </a:pPr>
            <a:endParaRPr lang="en-GB" sz="1800" dirty="0"/>
          </a:p>
          <a:p>
            <a:pPr>
              <a:lnSpc>
                <a:spcPct val="120000"/>
              </a:lnSpc>
            </a:pPr>
            <a:r>
              <a:rPr lang="en-GB" sz="1800" dirty="0" smtClean="0"/>
              <a:t>If </a:t>
            </a:r>
            <a:r>
              <a:rPr lang="en-GB" sz="1800" dirty="0"/>
              <a:t>you apply to </a:t>
            </a:r>
            <a:r>
              <a:rPr lang="en-GB" sz="1800" dirty="0" err="1"/>
              <a:t>Kingsdale</a:t>
            </a:r>
            <a:r>
              <a:rPr lang="en-GB" sz="1800" dirty="0"/>
              <a:t>, test days will be : </a:t>
            </a:r>
            <a:endParaRPr lang="en-GB" sz="1800" dirty="0" smtClean="0"/>
          </a:p>
          <a:p>
            <a:pPr>
              <a:lnSpc>
                <a:spcPct val="120000"/>
              </a:lnSpc>
            </a:pPr>
            <a:r>
              <a:rPr lang="en-GB" sz="1800" b="1" dirty="0" smtClean="0"/>
              <a:t>Wednesday 18th </a:t>
            </a:r>
            <a:r>
              <a:rPr lang="en-GB" sz="1800" b="1" dirty="0"/>
              <a:t>September 2018</a:t>
            </a:r>
            <a:r>
              <a:rPr lang="en-GB" sz="1800" b="1" dirty="0" smtClean="0"/>
              <a:t>, 4.30pm</a:t>
            </a:r>
          </a:p>
          <a:p>
            <a:pPr>
              <a:lnSpc>
                <a:spcPct val="120000"/>
              </a:lnSpc>
            </a:pPr>
            <a:r>
              <a:rPr lang="en-GB" sz="1800" b="1" dirty="0" smtClean="0"/>
              <a:t> </a:t>
            </a:r>
            <a:r>
              <a:rPr lang="en-GB" sz="1800" b="1" dirty="0"/>
              <a:t>Saturday </a:t>
            </a:r>
            <a:r>
              <a:rPr lang="en-GB" sz="1800" b="1" dirty="0" smtClean="0"/>
              <a:t>5th October, 2pm</a:t>
            </a:r>
          </a:p>
          <a:p>
            <a:pPr>
              <a:lnSpc>
                <a:spcPct val="120000"/>
              </a:lnSpc>
            </a:pPr>
            <a:r>
              <a:rPr lang="en-GB" sz="1800" b="1" dirty="0" smtClean="0"/>
              <a:t> </a:t>
            </a:r>
            <a:r>
              <a:rPr lang="en-GB" sz="1800" b="1" dirty="0"/>
              <a:t>Saturday </a:t>
            </a:r>
            <a:r>
              <a:rPr lang="en-GB" sz="1800" b="1" dirty="0" smtClean="0"/>
              <a:t>23rd November, </a:t>
            </a:r>
            <a:r>
              <a:rPr lang="en-GB" sz="1800" b="1" dirty="0"/>
              <a:t>2pm, 3pm &amp; 4pm, </a:t>
            </a:r>
            <a:endParaRPr lang="en-GB" sz="1800" b="1" dirty="0" smtClean="0"/>
          </a:p>
          <a:p>
            <a:pPr>
              <a:lnSpc>
                <a:spcPct val="120000"/>
              </a:lnSpc>
            </a:pPr>
            <a:r>
              <a:rPr lang="en-GB" sz="1800" b="1" dirty="0"/>
              <a:t> </a:t>
            </a:r>
            <a:r>
              <a:rPr lang="en-GB" sz="1800" b="1" dirty="0" smtClean="0"/>
              <a:t>Saturday 30</a:t>
            </a:r>
            <a:r>
              <a:rPr lang="en-GB" sz="1800" b="1" baseline="30000" dirty="0" smtClean="0"/>
              <a:t>th</a:t>
            </a:r>
            <a:r>
              <a:rPr lang="en-GB" sz="1800" b="1" dirty="0" smtClean="0"/>
              <a:t> November, 2pm, 3pm &amp; 4pm</a:t>
            </a:r>
          </a:p>
          <a:p>
            <a:pPr>
              <a:lnSpc>
                <a:spcPct val="120000"/>
              </a:lnSpc>
            </a:pPr>
            <a:r>
              <a:rPr lang="en-GB" sz="1800" b="1" dirty="0" smtClean="0"/>
              <a:t>Wednesday 4th December, 4.30pm</a:t>
            </a:r>
          </a:p>
          <a:p>
            <a:pPr>
              <a:lnSpc>
                <a:spcPct val="120000"/>
              </a:lnSpc>
            </a:pPr>
            <a:r>
              <a:rPr lang="en-GB" sz="1800" b="1" dirty="0" smtClean="0"/>
              <a:t>Saturday </a:t>
            </a:r>
            <a:r>
              <a:rPr lang="en-GB" sz="1800" b="1" dirty="0"/>
              <a:t>7</a:t>
            </a:r>
            <a:r>
              <a:rPr lang="en-GB" sz="1800" b="1" dirty="0" smtClean="0"/>
              <a:t>th  December, </a:t>
            </a:r>
            <a:r>
              <a:rPr lang="en-GB" sz="1800" b="1" dirty="0"/>
              <a:t>2pm, 3pm &amp; 4pm</a:t>
            </a:r>
          </a:p>
          <a:p>
            <a:endParaRPr lang="en-GB" sz="2000"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27</a:t>
            </a:fld>
            <a:endParaRPr lang="en-GB"/>
          </a:p>
        </p:txBody>
      </p:sp>
    </p:spTree>
    <p:extLst>
      <p:ext uri="{BB962C8B-B14F-4D97-AF65-F5344CB8AC3E}">
        <p14:creationId xmlns:p14="http://schemas.microsoft.com/office/powerpoint/2010/main" val="1734084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7024744" cy="720080"/>
          </a:xfrm>
        </p:spPr>
        <p:txBody>
          <a:bodyPr/>
          <a:lstStyle/>
          <a:p>
            <a:r>
              <a:rPr lang="en-GB" b="1" dirty="0" smtClean="0"/>
              <a:t>Why Test?</a:t>
            </a:r>
            <a:endParaRPr lang="en-GB" b="1" dirty="0"/>
          </a:p>
        </p:txBody>
      </p:sp>
      <p:sp>
        <p:nvSpPr>
          <p:cNvPr id="3" name="Content Placeholder 2"/>
          <p:cNvSpPr>
            <a:spLocks noGrp="1"/>
          </p:cNvSpPr>
          <p:nvPr>
            <p:ph idx="1"/>
          </p:nvPr>
        </p:nvSpPr>
        <p:spPr>
          <a:xfrm>
            <a:off x="1043492" y="1340768"/>
            <a:ext cx="6777317" cy="4491861"/>
          </a:xfrm>
        </p:spPr>
        <p:txBody>
          <a:bodyPr>
            <a:normAutofit fontScale="85000" lnSpcReduction="10000"/>
          </a:bodyPr>
          <a:lstStyle/>
          <a:p>
            <a:r>
              <a:rPr lang="en-GB" dirty="0" smtClean="0"/>
              <a:t>So schools can get an idea of the academic potential of your child</a:t>
            </a:r>
          </a:p>
          <a:p>
            <a:endParaRPr lang="en-GB" dirty="0"/>
          </a:p>
          <a:p>
            <a:r>
              <a:rPr lang="en-GB" dirty="0" smtClean="0"/>
              <a:t>To offer places to children across a broad range of ability</a:t>
            </a:r>
          </a:p>
          <a:p>
            <a:endParaRPr lang="en-GB" dirty="0"/>
          </a:p>
          <a:p>
            <a:r>
              <a:rPr lang="en-GB" dirty="0" smtClean="0"/>
              <a:t>To be fair in applying the admissions criteria</a:t>
            </a:r>
          </a:p>
          <a:p>
            <a:endParaRPr lang="en-GB" dirty="0"/>
          </a:p>
          <a:p>
            <a:r>
              <a:rPr lang="en-GB" b="1" dirty="0" err="1" smtClean="0"/>
              <a:t>Kingsdale</a:t>
            </a:r>
            <a:r>
              <a:rPr lang="en-GB" dirty="0" smtClean="0"/>
              <a:t> do </a:t>
            </a:r>
            <a:r>
              <a:rPr lang="en-GB" b="1" dirty="0" smtClean="0"/>
              <a:t>not</a:t>
            </a:r>
            <a:r>
              <a:rPr lang="en-GB" dirty="0" smtClean="0"/>
              <a:t> offer places based on distance criteria.  They prioritise </a:t>
            </a:r>
            <a:r>
              <a:rPr lang="en-GB" dirty="0"/>
              <a:t>c</a:t>
            </a:r>
            <a:r>
              <a:rPr lang="en-GB" dirty="0" smtClean="0"/>
              <a:t>hildren who are in care/have been in foster care, scholarships, siblings and children with medical/social needs. They then operate a random allocation process, selecting children from 3 ability bands</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28</a:t>
            </a:fld>
            <a:endParaRPr lang="en-GB"/>
          </a:p>
        </p:txBody>
      </p:sp>
    </p:spTree>
    <p:extLst>
      <p:ext uri="{BB962C8B-B14F-4D97-AF65-F5344CB8AC3E}">
        <p14:creationId xmlns:p14="http://schemas.microsoft.com/office/powerpoint/2010/main" val="1166012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384666" cy="648072"/>
          </a:xfrm>
        </p:spPr>
        <p:txBody>
          <a:bodyPr>
            <a:noAutofit/>
          </a:bodyPr>
          <a:lstStyle/>
          <a:p>
            <a:r>
              <a:rPr lang="en-GB" sz="2400" b="1" dirty="0" smtClean="0"/>
              <a:t>FINALLY PLEASE REMEMBER……</a:t>
            </a:r>
            <a:endParaRPr lang="en-GB" sz="2400" b="1" dirty="0"/>
          </a:p>
        </p:txBody>
      </p:sp>
      <p:sp>
        <p:nvSpPr>
          <p:cNvPr id="3" name="Content Placeholder 2"/>
          <p:cNvSpPr>
            <a:spLocks noGrp="1"/>
          </p:cNvSpPr>
          <p:nvPr>
            <p:ph idx="1"/>
          </p:nvPr>
        </p:nvSpPr>
        <p:spPr>
          <a:xfrm>
            <a:off x="467544" y="697780"/>
            <a:ext cx="7776864" cy="5827563"/>
          </a:xfrm>
        </p:spPr>
        <p:txBody>
          <a:bodyPr>
            <a:normAutofit fontScale="25000" lnSpcReduction="20000"/>
          </a:bodyPr>
          <a:lstStyle/>
          <a:p>
            <a:endParaRPr lang="en-GB" dirty="0" smtClean="0"/>
          </a:p>
          <a:p>
            <a:endParaRPr lang="en-GB" sz="5600" dirty="0" smtClean="0"/>
          </a:p>
          <a:p>
            <a:r>
              <a:rPr lang="en-GB" sz="5600" dirty="0" smtClean="0"/>
              <a:t>Deadlines for Supplementary forms is </a:t>
            </a:r>
            <a:r>
              <a:rPr lang="en-GB" sz="5600" b="1" dirty="0" smtClean="0"/>
              <a:t> Friday 18th October 2019 </a:t>
            </a:r>
            <a:r>
              <a:rPr lang="en-GB" sz="5600" dirty="0" smtClean="0"/>
              <a:t>(unless otherwise specified) and must be returned to each individual school. </a:t>
            </a:r>
          </a:p>
          <a:p>
            <a:endParaRPr lang="en-GB" sz="5600" dirty="0"/>
          </a:p>
          <a:p>
            <a:r>
              <a:rPr lang="en-GB" sz="5600" dirty="0" smtClean="0"/>
              <a:t>CAF’s must be completed  online by </a:t>
            </a:r>
            <a:r>
              <a:rPr lang="en-GB" sz="5600" b="1" dirty="0" smtClean="0"/>
              <a:t>Thursday 31</a:t>
            </a:r>
            <a:r>
              <a:rPr lang="en-GB" sz="5600" b="1" baseline="30000" dirty="0" smtClean="0"/>
              <a:t>st</a:t>
            </a:r>
            <a:r>
              <a:rPr lang="en-GB" sz="5600" b="1" dirty="0" smtClean="0"/>
              <a:t> October 2019</a:t>
            </a:r>
          </a:p>
          <a:p>
            <a:pPr marL="68580" indent="0">
              <a:buNone/>
            </a:pPr>
            <a:r>
              <a:rPr lang="en-GB" sz="5600" b="1" dirty="0"/>
              <a:t> </a:t>
            </a:r>
            <a:r>
              <a:rPr lang="en-GB" sz="5600" b="1" dirty="0" smtClean="0"/>
              <a:t>     </a:t>
            </a:r>
            <a:r>
              <a:rPr lang="en-GB" sz="5600" dirty="0" smtClean="0"/>
              <a:t>with documentation attached</a:t>
            </a:r>
          </a:p>
          <a:p>
            <a:pPr marL="68580" indent="0">
              <a:buNone/>
            </a:pPr>
            <a:endParaRPr lang="en-GB" sz="5600" b="1" dirty="0">
              <a:hlinkClick r:id="rId3"/>
            </a:endParaRPr>
          </a:p>
          <a:p>
            <a:r>
              <a:rPr lang="en-GB" sz="5600" dirty="0" smtClean="0">
                <a:hlinkClick r:id="rId3"/>
              </a:rPr>
              <a:t>www.lambeth.gov.uk/eadmissions</a:t>
            </a:r>
            <a:r>
              <a:rPr lang="en-GB" sz="5600" dirty="0" smtClean="0"/>
              <a:t>  </a:t>
            </a:r>
          </a:p>
          <a:p>
            <a:pPr marL="68580" indent="0">
              <a:buNone/>
            </a:pPr>
            <a:r>
              <a:rPr lang="en-GB" sz="5600" dirty="0" smtClean="0"/>
              <a:t>     Lambeth School Admissions Team 0207 926 9503</a:t>
            </a:r>
          </a:p>
          <a:p>
            <a:pPr marL="68580" indent="0">
              <a:buNone/>
            </a:pPr>
            <a:r>
              <a:rPr lang="en-GB" sz="5600" dirty="0" smtClean="0"/>
              <a:t>     PO Box 734</a:t>
            </a:r>
          </a:p>
          <a:p>
            <a:pPr marL="68580" indent="0">
              <a:buNone/>
            </a:pPr>
            <a:r>
              <a:rPr lang="en-GB" sz="5600" dirty="0"/>
              <a:t> </a:t>
            </a:r>
            <a:r>
              <a:rPr lang="en-GB" sz="5600" dirty="0" smtClean="0"/>
              <a:t>    Winchester</a:t>
            </a:r>
          </a:p>
          <a:p>
            <a:pPr marL="68580" indent="0">
              <a:buNone/>
            </a:pPr>
            <a:r>
              <a:rPr lang="en-GB" sz="5600" dirty="0" smtClean="0"/>
              <a:t>      SO23 5DG</a:t>
            </a:r>
          </a:p>
          <a:p>
            <a:pPr marL="68580" indent="0">
              <a:buNone/>
            </a:pPr>
            <a:r>
              <a:rPr lang="en-GB" sz="5600" dirty="0"/>
              <a:t> </a:t>
            </a:r>
            <a:endParaRPr lang="en-GB" sz="5600" dirty="0" smtClean="0"/>
          </a:p>
          <a:p>
            <a:pPr marL="68580" indent="0">
              <a:buNone/>
            </a:pPr>
            <a:r>
              <a:rPr lang="en-GB" sz="5600" dirty="0"/>
              <a:t> </a:t>
            </a:r>
            <a:r>
              <a:rPr lang="en-GB" sz="5600" dirty="0" smtClean="0"/>
              <a:t>    Lambeth Civic Centre</a:t>
            </a:r>
          </a:p>
          <a:p>
            <a:pPr marL="68580" indent="0">
              <a:buNone/>
            </a:pPr>
            <a:r>
              <a:rPr lang="en-GB" sz="5600" dirty="0" smtClean="0"/>
              <a:t>     6 Brixton Hill</a:t>
            </a:r>
          </a:p>
          <a:p>
            <a:pPr marL="68580" indent="0">
              <a:buNone/>
            </a:pPr>
            <a:r>
              <a:rPr lang="en-GB" sz="5600" dirty="0" smtClean="0"/>
              <a:t>     London SW2 1EG</a:t>
            </a:r>
          </a:p>
          <a:p>
            <a:pPr marL="68580" indent="0">
              <a:buNone/>
            </a:pPr>
            <a:r>
              <a:rPr lang="en-GB" sz="5600" dirty="0" smtClean="0"/>
              <a:t>     Monday to Friday 9am-5pm</a:t>
            </a:r>
          </a:p>
          <a:p>
            <a:pPr marL="68580" indent="0">
              <a:buNone/>
            </a:pPr>
            <a:r>
              <a:rPr lang="en-GB" sz="5600" dirty="0" smtClean="0"/>
              <a:t>     An Appointment is required and can be booked either online at </a:t>
            </a:r>
          </a:p>
          <a:p>
            <a:pPr marL="68580" indent="0">
              <a:buNone/>
            </a:pPr>
            <a:r>
              <a:rPr lang="en-GB" sz="5600" dirty="0"/>
              <a:t> </a:t>
            </a:r>
            <a:r>
              <a:rPr lang="en-GB" sz="5600" dirty="0" smtClean="0"/>
              <a:t>    Lambeth.gov.uk or in person at the Civic Centre</a:t>
            </a:r>
          </a:p>
          <a:p>
            <a:pPr marL="68580" indent="0">
              <a:buNone/>
            </a:pPr>
            <a:r>
              <a:rPr lang="en-GB" sz="5600" dirty="0" smtClean="0"/>
              <a:t>      </a:t>
            </a:r>
          </a:p>
          <a:p>
            <a:r>
              <a:rPr lang="en-GB" sz="5600" dirty="0" smtClean="0"/>
              <a:t>For further information on the co-ordinated admissions process, Lambeth Admissions will be holding a meeting on :</a:t>
            </a:r>
          </a:p>
          <a:p>
            <a:endParaRPr lang="en-GB" sz="5600" dirty="0" smtClean="0"/>
          </a:p>
          <a:p>
            <a:pPr marL="68580" indent="0">
              <a:buNone/>
            </a:pPr>
            <a:r>
              <a:rPr lang="en-GB" sz="5600" b="1" dirty="0" smtClean="0"/>
              <a:t>      Thursday September 12</a:t>
            </a:r>
            <a:r>
              <a:rPr lang="en-GB" sz="5600" b="1" baseline="30000" dirty="0" smtClean="0"/>
              <a:t>th</a:t>
            </a:r>
            <a:r>
              <a:rPr lang="en-GB" sz="5600" b="1" dirty="0" smtClean="0"/>
              <a:t> 2018 6.30pm-7.30pm at</a:t>
            </a:r>
          </a:p>
          <a:p>
            <a:r>
              <a:rPr lang="en-GB" sz="5600" b="1" dirty="0" smtClean="0"/>
              <a:t>Julian’s Primary School (Streatham site)</a:t>
            </a:r>
          </a:p>
          <a:p>
            <a:pPr marL="68580" indent="0">
              <a:buNone/>
            </a:pPr>
            <a:r>
              <a:rPr lang="en-GB" sz="5600" b="1" dirty="0" smtClean="0"/>
              <a:t>     226 </a:t>
            </a:r>
            <a:r>
              <a:rPr lang="en-GB" sz="5600" b="1" dirty="0" err="1" smtClean="0"/>
              <a:t>Leigham</a:t>
            </a:r>
            <a:r>
              <a:rPr lang="en-GB" sz="5600" b="1" dirty="0" smtClean="0"/>
              <a:t> Court Road SW16 2RB </a:t>
            </a:r>
          </a:p>
          <a:p>
            <a:endParaRPr lang="en-GB" sz="5600" b="1" dirty="0"/>
          </a:p>
          <a:p>
            <a:endParaRPr lang="en-GB" sz="5600"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29</a:t>
            </a:fld>
            <a:endParaRPr lang="en-GB"/>
          </a:p>
        </p:txBody>
      </p:sp>
    </p:spTree>
    <p:extLst>
      <p:ext uri="{BB962C8B-B14F-4D97-AF65-F5344CB8AC3E}">
        <p14:creationId xmlns:p14="http://schemas.microsoft.com/office/powerpoint/2010/main" val="1152222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600690" cy="360040"/>
          </a:xfrm>
        </p:spPr>
        <p:txBody>
          <a:bodyPr>
            <a:normAutofit fontScale="90000"/>
          </a:bodyPr>
          <a:lstStyle/>
          <a:p>
            <a:r>
              <a:rPr lang="en-GB" b="1" dirty="0" smtClean="0"/>
              <a:t>Admissions criteria</a:t>
            </a:r>
            <a:endParaRPr lang="en-GB" b="1" dirty="0"/>
          </a:p>
        </p:txBody>
      </p:sp>
      <p:sp>
        <p:nvSpPr>
          <p:cNvPr id="3" name="Content Placeholder 2"/>
          <p:cNvSpPr>
            <a:spLocks noGrp="1"/>
          </p:cNvSpPr>
          <p:nvPr>
            <p:ph idx="1"/>
          </p:nvPr>
        </p:nvSpPr>
        <p:spPr>
          <a:xfrm>
            <a:off x="467544" y="1052736"/>
            <a:ext cx="7992888" cy="5256584"/>
          </a:xfrm>
        </p:spPr>
        <p:txBody>
          <a:bodyPr>
            <a:normAutofit fontScale="62500" lnSpcReduction="20000"/>
          </a:bodyPr>
          <a:lstStyle/>
          <a:p>
            <a:endParaRPr lang="en-GB" dirty="0" smtClean="0"/>
          </a:p>
          <a:p>
            <a:r>
              <a:rPr lang="en-GB" sz="2600" dirty="0" smtClean="0"/>
              <a:t>Generally speaking, priority is given to children in the following order : </a:t>
            </a:r>
          </a:p>
          <a:p>
            <a:pPr marL="68580" indent="0">
              <a:buNone/>
            </a:pPr>
            <a:endParaRPr lang="en-GB" sz="2600" dirty="0" smtClean="0"/>
          </a:p>
          <a:p>
            <a:r>
              <a:rPr lang="en-GB" sz="2600" dirty="0" smtClean="0"/>
              <a:t>1) </a:t>
            </a:r>
            <a:r>
              <a:rPr lang="en-GB" sz="2600" b="1" u="sng" dirty="0" smtClean="0"/>
              <a:t>Looked after children and previously looked after</a:t>
            </a:r>
            <a:endParaRPr lang="en-GB" sz="2600" b="1" dirty="0" smtClean="0"/>
          </a:p>
          <a:p>
            <a:pPr marL="68580" indent="0">
              <a:buNone/>
            </a:pPr>
            <a:r>
              <a:rPr lang="en-GB" sz="2600" b="1" dirty="0" smtClean="0"/>
              <a:t>        </a:t>
            </a:r>
            <a:r>
              <a:rPr lang="en-GB" sz="2600" b="1" u="sng" dirty="0" smtClean="0"/>
              <a:t>children</a:t>
            </a:r>
            <a:r>
              <a:rPr lang="en-GB" sz="2600" dirty="0" smtClean="0"/>
              <a:t>.  This is a child who is or has been in </a:t>
            </a:r>
            <a:r>
              <a:rPr lang="en-GB" sz="2600" dirty="0" smtClean="0"/>
              <a:t>foster care</a:t>
            </a:r>
            <a:r>
              <a:rPr lang="en-GB" sz="2600" dirty="0" smtClean="0"/>
              <a:t> </a:t>
            </a:r>
            <a:r>
              <a:rPr lang="en-GB" sz="2600" dirty="0" smtClean="0"/>
              <a:t>or a child who </a:t>
            </a:r>
            <a:endParaRPr lang="en-GB" sz="2600" dirty="0" smtClean="0"/>
          </a:p>
          <a:p>
            <a:pPr marL="68580" indent="0">
              <a:buNone/>
            </a:pPr>
            <a:r>
              <a:rPr lang="en-GB" sz="2600" dirty="0"/>
              <a:t> </a:t>
            </a:r>
            <a:r>
              <a:rPr lang="en-GB" sz="2600" dirty="0" smtClean="0"/>
              <a:t>       </a:t>
            </a:r>
            <a:r>
              <a:rPr lang="en-GB" sz="2600" dirty="0" smtClean="0"/>
              <a:t>has </a:t>
            </a:r>
            <a:r>
              <a:rPr lang="en-GB" sz="2600" dirty="0" smtClean="0"/>
              <a:t>been </a:t>
            </a:r>
            <a:r>
              <a:rPr lang="en-GB" sz="2600" dirty="0" smtClean="0"/>
              <a:t>adopted/made subject </a:t>
            </a:r>
            <a:r>
              <a:rPr lang="en-GB" sz="2600" dirty="0" smtClean="0"/>
              <a:t>to a special guardianship order</a:t>
            </a:r>
          </a:p>
          <a:p>
            <a:pPr>
              <a:lnSpc>
                <a:spcPct val="120000"/>
              </a:lnSpc>
            </a:pPr>
            <a:endParaRPr lang="en-GB" sz="2600" dirty="0" smtClean="0"/>
          </a:p>
          <a:p>
            <a:r>
              <a:rPr lang="en-GB" sz="2600" dirty="0" smtClean="0"/>
              <a:t>2) </a:t>
            </a:r>
            <a:r>
              <a:rPr lang="en-GB" sz="2600" b="1" u="sng" dirty="0" smtClean="0"/>
              <a:t>Sibling</a:t>
            </a:r>
            <a:r>
              <a:rPr lang="en-GB" sz="2600" dirty="0" smtClean="0"/>
              <a:t>.  A brother or sister already attending the school</a:t>
            </a:r>
          </a:p>
          <a:p>
            <a:endParaRPr lang="en-GB" sz="2600" dirty="0" smtClean="0"/>
          </a:p>
          <a:p>
            <a:r>
              <a:rPr lang="en-GB" sz="2600" dirty="0" smtClean="0"/>
              <a:t>3) </a:t>
            </a:r>
            <a:r>
              <a:rPr lang="en-GB" sz="2600" b="1" u="sng" dirty="0" smtClean="0"/>
              <a:t>Medical/Social need</a:t>
            </a:r>
            <a:r>
              <a:rPr lang="en-GB" sz="2600" dirty="0" smtClean="0"/>
              <a:t>.  Applications must be supported by 2 letters from</a:t>
            </a:r>
          </a:p>
          <a:p>
            <a:pPr marL="68580" indent="0">
              <a:buNone/>
            </a:pPr>
            <a:r>
              <a:rPr lang="en-GB" sz="2600" dirty="0" smtClean="0"/>
              <a:t>         appropriate professionals, </a:t>
            </a:r>
            <a:r>
              <a:rPr lang="en-GB" sz="2600" dirty="0" err="1" smtClean="0"/>
              <a:t>eg</a:t>
            </a:r>
            <a:r>
              <a:rPr lang="en-GB" sz="2600" dirty="0" smtClean="0"/>
              <a:t> Doctor, </a:t>
            </a:r>
            <a:r>
              <a:rPr lang="en-GB" sz="2600" dirty="0" err="1" smtClean="0"/>
              <a:t>SENDCo</a:t>
            </a:r>
            <a:r>
              <a:rPr lang="en-GB" sz="2600" dirty="0" smtClean="0"/>
              <a:t>, Social Worker,  stating </a:t>
            </a:r>
          </a:p>
          <a:p>
            <a:pPr marL="68580" indent="0">
              <a:buNone/>
            </a:pPr>
            <a:r>
              <a:rPr lang="en-GB" sz="2600" dirty="0" smtClean="0"/>
              <a:t>         why a particular school would be the most suitable and the difficulties </a:t>
            </a:r>
          </a:p>
          <a:p>
            <a:pPr marL="68580" indent="0">
              <a:buNone/>
            </a:pPr>
            <a:r>
              <a:rPr lang="en-GB" sz="2600" dirty="0"/>
              <a:t> </a:t>
            </a:r>
            <a:r>
              <a:rPr lang="en-GB" sz="2600" dirty="0" smtClean="0"/>
              <a:t>        that would be caused if the child had to attend another. </a:t>
            </a:r>
            <a:r>
              <a:rPr lang="en-GB" sz="2600" dirty="0"/>
              <a:t>This </a:t>
            </a:r>
            <a:r>
              <a:rPr lang="en-GB" sz="2600" dirty="0" smtClean="0"/>
              <a:t>criterion</a:t>
            </a:r>
          </a:p>
          <a:p>
            <a:pPr marL="68580" indent="0">
              <a:buNone/>
            </a:pPr>
            <a:r>
              <a:rPr lang="en-GB" sz="2600" dirty="0"/>
              <a:t> </a:t>
            </a:r>
            <a:r>
              <a:rPr lang="en-GB" sz="2600" dirty="0" smtClean="0"/>
              <a:t>        also takes </a:t>
            </a:r>
            <a:r>
              <a:rPr lang="en-GB" sz="2600" dirty="0"/>
              <a:t>into account </a:t>
            </a:r>
            <a:r>
              <a:rPr lang="en-GB" sz="2600" dirty="0" smtClean="0"/>
              <a:t>a </a:t>
            </a:r>
            <a:r>
              <a:rPr lang="en-GB" sz="2600" dirty="0"/>
              <a:t>parent/carer </a:t>
            </a:r>
            <a:r>
              <a:rPr lang="en-GB" sz="2600" dirty="0" smtClean="0"/>
              <a:t>who has </a:t>
            </a:r>
            <a:r>
              <a:rPr lang="en-GB" sz="2600" dirty="0"/>
              <a:t>a physical, mental </a:t>
            </a:r>
            <a:r>
              <a:rPr lang="en-GB" sz="2600" dirty="0" smtClean="0"/>
              <a:t>or</a:t>
            </a:r>
          </a:p>
          <a:p>
            <a:pPr marL="68580" indent="0">
              <a:buNone/>
            </a:pPr>
            <a:r>
              <a:rPr lang="en-GB" sz="2600" dirty="0"/>
              <a:t> </a:t>
            </a:r>
            <a:r>
              <a:rPr lang="en-GB" sz="2600" dirty="0" smtClean="0"/>
              <a:t>        social </a:t>
            </a:r>
            <a:r>
              <a:rPr lang="en-GB" sz="2600" dirty="0"/>
              <a:t>need that is significant and </a:t>
            </a:r>
            <a:r>
              <a:rPr lang="en-GB" sz="2600" dirty="0" smtClean="0"/>
              <a:t>demonstrable </a:t>
            </a:r>
            <a:r>
              <a:rPr lang="en-GB" sz="2600" dirty="0"/>
              <a:t>for their child to attend </a:t>
            </a:r>
            <a:r>
              <a:rPr lang="en-GB" sz="2600" dirty="0" smtClean="0"/>
              <a:t>a</a:t>
            </a:r>
          </a:p>
          <a:p>
            <a:pPr marL="68580" indent="0">
              <a:buNone/>
            </a:pPr>
            <a:r>
              <a:rPr lang="en-GB" sz="2600" dirty="0"/>
              <a:t> </a:t>
            </a:r>
            <a:r>
              <a:rPr lang="en-GB" sz="2600" dirty="0" smtClean="0"/>
              <a:t>        specific </a:t>
            </a:r>
            <a:r>
              <a:rPr lang="en-GB" sz="2600" dirty="0"/>
              <a:t>school. </a:t>
            </a:r>
            <a:endParaRPr lang="en-GB" sz="2600" dirty="0" smtClean="0"/>
          </a:p>
          <a:p>
            <a:endParaRPr lang="en-GB" sz="2600" dirty="0" smtClean="0"/>
          </a:p>
          <a:p>
            <a:r>
              <a:rPr lang="en-GB" sz="2600" dirty="0" smtClean="0"/>
              <a:t>4) </a:t>
            </a:r>
            <a:r>
              <a:rPr lang="en-GB" sz="2600" b="1" u="sng" dirty="0" smtClean="0"/>
              <a:t>Distance</a:t>
            </a:r>
            <a:r>
              <a:rPr lang="en-GB" sz="2600" b="1" dirty="0" smtClean="0"/>
              <a:t>.</a:t>
            </a:r>
            <a:r>
              <a:rPr lang="en-GB" sz="2600" dirty="0" smtClean="0"/>
              <a:t>  How far away you live from the school?</a:t>
            </a:r>
            <a:endParaRPr lang="en-GB" sz="2600"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3</a:t>
            </a:fld>
            <a:endParaRPr lang="en-GB"/>
          </a:p>
        </p:txBody>
      </p:sp>
    </p:spTree>
    <p:extLst>
      <p:ext uri="{BB962C8B-B14F-4D97-AF65-F5344CB8AC3E}">
        <p14:creationId xmlns:p14="http://schemas.microsoft.com/office/powerpoint/2010/main" val="2961394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ADMISSIONS CRITERIA…</a:t>
            </a:r>
            <a:endParaRPr lang="en-GB" b="1" dirty="0"/>
          </a:p>
        </p:txBody>
      </p:sp>
      <p:sp>
        <p:nvSpPr>
          <p:cNvPr id="3" name="Content Placeholder 2"/>
          <p:cNvSpPr>
            <a:spLocks noGrp="1"/>
          </p:cNvSpPr>
          <p:nvPr>
            <p:ph idx="1"/>
          </p:nvPr>
        </p:nvSpPr>
        <p:spPr/>
        <p:txBody>
          <a:bodyPr/>
          <a:lstStyle/>
          <a:p>
            <a:endParaRPr lang="en-GB" dirty="0" smtClean="0"/>
          </a:p>
          <a:p>
            <a:r>
              <a:rPr lang="en-GB" dirty="0" smtClean="0"/>
              <a:t>For most of you, your child will be considered for a school place under either the sibling or  distance criteria</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4</a:t>
            </a:fld>
            <a:endParaRPr lang="en-GB"/>
          </a:p>
        </p:txBody>
      </p:sp>
    </p:spTree>
    <p:extLst>
      <p:ext uri="{BB962C8B-B14F-4D97-AF65-F5344CB8AC3E}">
        <p14:creationId xmlns:p14="http://schemas.microsoft.com/office/powerpoint/2010/main" val="3090914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lstStyle/>
          <a:p>
            <a:r>
              <a:rPr lang="en-GB" b="1" dirty="0" smtClean="0"/>
              <a:t>FAITH SCHOOLS</a:t>
            </a:r>
            <a:endParaRPr lang="en-GB" b="1" dirty="0"/>
          </a:p>
        </p:txBody>
      </p:sp>
      <p:sp>
        <p:nvSpPr>
          <p:cNvPr id="3" name="Content Placeholder 2"/>
          <p:cNvSpPr>
            <a:spLocks noGrp="1"/>
          </p:cNvSpPr>
          <p:nvPr>
            <p:ph idx="1"/>
          </p:nvPr>
        </p:nvSpPr>
        <p:spPr>
          <a:xfrm>
            <a:off x="1043492" y="1916832"/>
            <a:ext cx="6777317" cy="3915797"/>
          </a:xfrm>
        </p:spPr>
        <p:txBody>
          <a:bodyPr>
            <a:normAutofit fontScale="92500" lnSpcReduction="20000"/>
          </a:bodyPr>
          <a:lstStyle/>
          <a:p>
            <a:endParaRPr lang="en-GB" dirty="0" smtClean="0"/>
          </a:p>
          <a:p>
            <a:r>
              <a:rPr lang="en-GB" dirty="0" smtClean="0"/>
              <a:t>Please check</a:t>
            </a:r>
            <a:r>
              <a:rPr lang="en-GB" b="1" dirty="0" smtClean="0"/>
              <a:t> carefully </a:t>
            </a:r>
            <a:r>
              <a:rPr lang="en-GB" dirty="0" smtClean="0"/>
              <a:t>the admissions criteria for these schools  as it is usually very specific.</a:t>
            </a:r>
          </a:p>
          <a:p>
            <a:pPr marL="68580" indent="0">
              <a:buNone/>
            </a:pPr>
            <a:endParaRPr lang="en-GB" dirty="0"/>
          </a:p>
          <a:p>
            <a:r>
              <a:rPr lang="en-GB" dirty="0" smtClean="0"/>
              <a:t>Applications usually need to be supported by evidence that you and your child regularly attend church or other places of worship, </a:t>
            </a:r>
            <a:r>
              <a:rPr lang="en-GB" dirty="0" err="1" smtClean="0"/>
              <a:t>ie</a:t>
            </a:r>
            <a:r>
              <a:rPr lang="en-GB" dirty="0" smtClean="0"/>
              <a:t> a letter from a priest, minister or religious leader.  </a:t>
            </a:r>
          </a:p>
          <a:p>
            <a:endParaRPr lang="en-GB" dirty="0"/>
          </a:p>
          <a:p>
            <a:r>
              <a:rPr lang="en-GB" dirty="0" smtClean="0"/>
              <a:t>Lambeth schools La </a:t>
            </a:r>
            <a:r>
              <a:rPr lang="en-GB" dirty="0" err="1" smtClean="0"/>
              <a:t>Retraite</a:t>
            </a:r>
            <a:r>
              <a:rPr lang="en-GB" dirty="0" smtClean="0"/>
              <a:t> and Bishop Thomas Grant also require evidence of baptism.</a:t>
            </a:r>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5</a:t>
            </a:fld>
            <a:endParaRPr lang="en-GB"/>
          </a:p>
        </p:txBody>
      </p:sp>
    </p:spTree>
    <p:extLst>
      <p:ext uri="{BB962C8B-B14F-4D97-AF65-F5344CB8AC3E}">
        <p14:creationId xmlns:p14="http://schemas.microsoft.com/office/powerpoint/2010/main" val="567503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456674" cy="864096"/>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3100" b="1" dirty="0" smtClean="0"/>
              <a:t>A new school and a relatively new School in Lambeth </a:t>
            </a:r>
            <a:endParaRPr lang="en-GB" sz="3100" b="1" dirty="0"/>
          </a:p>
        </p:txBody>
      </p:sp>
      <p:sp>
        <p:nvSpPr>
          <p:cNvPr id="3" name="Content Placeholder 2"/>
          <p:cNvSpPr>
            <a:spLocks noGrp="1"/>
          </p:cNvSpPr>
          <p:nvPr>
            <p:ph idx="1"/>
          </p:nvPr>
        </p:nvSpPr>
        <p:spPr>
          <a:xfrm>
            <a:off x="1043492" y="1875896"/>
            <a:ext cx="6777317" cy="3956733"/>
          </a:xfrm>
        </p:spPr>
        <p:txBody>
          <a:bodyPr>
            <a:normAutofit/>
          </a:bodyPr>
          <a:lstStyle/>
          <a:p>
            <a:r>
              <a:rPr lang="en-GB" b="1" dirty="0" smtClean="0"/>
              <a:t>Harris Academy, Clapham, in Clarence Avenue, Brixton Hill, </a:t>
            </a:r>
            <a:r>
              <a:rPr lang="en-GB" dirty="0" smtClean="0"/>
              <a:t>will be offering 195 places in 2020</a:t>
            </a:r>
          </a:p>
          <a:p>
            <a:endParaRPr lang="en-GB" b="1" dirty="0"/>
          </a:p>
          <a:p>
            <a:r>
              <a:rPr lang="en-GB" b="1" dirty="0" err="1" smtClean="0"/>
              <a:t>Woodmansterne</a:t>
            </a:r>
            <a:r>
              <a:rPr lang="en-GB" b="1" dirty="0" smtClean="0"/>
              <a:t> School near </a:t>
            </a:r>
            <a:r>
              <a:rPr lang="en-GB" b="1" dirty="0" err="1" smtClean="0"/>
              <a:t>Norbury</a:t>
            </a:r>
            <a:r>
              <a:rPr lang="en-GB" b="1" dirty="0" smtClean="0"/>
              <a:t>. </a:t>
            </a:r>
            <a:r>
              <a:rPr lang="en-GB" dirty="0" smtClean="0"/>
              <a:t>An all through school that had its first intake of 150 students in 2017. 60 students come from their primary phase leaving a further 90 for external applicants.</a:t>
            </a:r>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6</a:t>
            </a:fld>
            <a:endParaRPr lang="en-GB"/>
          </a:p>
        </p:txBody>
      </p:sp>
    </p:spTree>
    <p:extLst>
      <p:ext uri="{BB962C8B-B14F-4D97-AF65-F5344CB8AC3E}">
        <p14:creationId xmlns:p14="http://schemas.microsoft.com/office/powerpoint/2010/main" val="219135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432048"/>
          </a:xfrm>
        </p:spPr>
        <p:txBody>
          <a:bodyPr>
            <a:normAutofit fontScale="90000"/>
          </a:bodyPr>
          <a:lstStyle/>
          <a:p>
            <a:r>
              <a:rPr lang="en-GB" b="1" dirty="0" smtClean="0"/>
              <a:t>CAF APPLICATION</a:t>
            </a:r>
            <a:endParaRPr lang="en-GB" b="1" dirty="0"/>
          </a:p>
        </p:txBody>
      </p:sp>
      <p:sp>
        <p:nvSpPr>
          <p:cNvPr id="3" name="Content Placeholder 2"/>
          <p:cNvSpPr>
            <a:spLocks noGrp="1"/>
          </p:cNvSpPr>
          <p:nvPr>
            <p:ph idx="1"/>
          </p:nvPr>
        </p:nvSpPr>
        <p:spPr>
          <a:xfrm>
            <a:off x="1043492" y="1052736"/>
            <a:ext cx="6777317" cy="5256584"/>
          </a:xfrm>
        </p:spPr>
        <p:txBody>
          <a:bodyPr>
            <a:normAutofit fontScale="70000" lnSpcReduction="20000"/>
          </a:bodyPr>
          <a:lstStyle/>
          <a:p>
            <a:endParaRPr lang="en-GB" dirty="0" smtClean="0"/>
          </a:p>
          <a:p>
            <a:r>
              <a:rPr lang="en-GB" sz="2600" dirty="0" smtClean="0"/>
              <a:t>You </a:t>
            </a:r>
            <a:r>
              <a:rPr lang="en-GB" sz="2600" b="1" dirty="0" smtClean="0"/>
              <a:t>MUST</a:t>
            </a:r>
            <a:r>
              <a:rPr lang="en-GB" sz="2600" dirty="0" smtClean="0"/>
              <a:t> apply on a Common Application Form from the borough </a:t>
            </a:r>
            <a:r>
              <a:rPr lang="en-GB" sz="2600" b="1" dirty="0" smtClean="0"/>
              <a:t>in which you live</a:t>
            </a:r>
            <a:r>
              <a:rPr lang="en-GB" sz="2600" dirty="0" smtClean="0"/>
              <a:t> unless your child has an </a:t>
            </a:r>
            <a:r>
              <a:rPr lang="en-GB" sz="2600" dirty="0" smtClean="0"/>
              <a:t>Education Health Care </a:t>
            </a:r>
            <a:r>
              <a:rPr lang="en-GB" sz="2600" dirty="0" smtClean="0"/>
              <a:t>Plan.  Pupils with an EHCP have a different application process, via the schools </a:t>
            </a:r>
            <a:r>
              <a:rPr lang="en-GB" sz="2600" dirty="0" err="1" smtClean="0"/>
              <a:t>SENDCo</a:t>
            </a:r>
            <a:endParaRPr lang="en-GB" sz="2600" dirty="0" smtClean="0"/>
          </a:p>
          <a:p>
            <a:endParaRPr lang="en-GB" sz="2600" dirty="0"/>
          </a:p>
          <a:p>
            <a:r>
              <a:rPr lang="en-GB" sz="2600" dirty="0" smtClean="0"/>
              <a:t>The majority of you live in Lambeth, so you will need to complete a Lambeth CAF.</a:t>
            </a:r>
          </a:p>
          <a:p>
            <a:endParaRPr lang="en-GB" sz="2600" dirty="0"/>
          </a:p>
          <a:p>
            <a:r>
              <a:rPr lang="en-GB" sz="2600" dirty="0" smtClean="0"/>
              <a:t>Most local authorities, including Lambeth require you to complete a CAF online. You will need an email address to register and apply </a:t>
            </a:r>
          </a:p>
          <a:p>
            <a:pPr marL="68580" indent="0">
              <a:buNone/>
            </a:pPr>
            <a:r>
              <a:rPr lang="en-GB" sz="2600" dirty="0"/>
              <a:t> </a:t>
            </a:r>
            <a:r>
              <a:rPr lang="en-GB" sz="2600" dirty="0" smtClean="0"/>
              <a:t>     </a:t>
            </a:r>
            <a:r>
              <a:rPr lang="en-GB" sz="2600" dirty="0" smtClean="0">
                <a:hlinkClick r:id="rId3"/>
              </a:rPr>
              <a:t>www.lambeth.gov.uk/eadmissions</a:t>
            </a:r>
            <a:r>
              <a:rPr lang="en-GB" sz="2600" dirty="0" smtClean="0"/>
              <a:t> </a:t>
            </a:r>
          </a:p>
          <a:p>
            <a:endParaRPr lang="en-GB" sz="2600" dirty="0"/>
          </a:p>
          <a:p>
            <a:r>
              <a:rPr lang="en-GB" sz="2600" dirty="0" smtClean="0"/>
              <a:t>There </a:t>
            </a:r>
            <a:r>
              <a:rPr lang="en-GB" sz="2600" dirty="0" smtClean="0"/>
              <a:t>are a limited number of </a:t>
            </a:r>
            <a:r>
              <a:rPr lang="en-GB" sz="2600" b="1" dirty="0" smtClean="0"/>
              <a:t>PAPER CAF </a:t>
            </a:r>
            <a:r>
              <a:rPr lang="en-GB" sz="2600" dirty="0" smtClean="0"/>
              <a:t>applications at The Lambeth Civic Centre in Brixton.  An appointment for help and support in completing this and checking it, must be made in advance.  This can be booked online at </a:t>
            </a:r>
            <a:r>
              <a:rPr lang="en-GB" sz="2600" b="1" dirty="0" smtClean="0"/>
              <a:t>Lambeth.gov.uk </a:t>
            </a:r>
            <a:r>
              <a:rPr lang="en-GB" sz="2600" dirty="0" smtClean="0"/>
              <a:t>or made in person at the Civic Centre.</a:t>
            </a:r>
            <a:endParaRPr lang="en-GB" sz="2600" b="1" dirty="0" smtClean="0"/>
          </a:p>
          <a:p>
            <a:endParaRPr lang="en-GB" sz="2600" dirty="0"/>
          </a:p>
          <a:p>
            <a:endParaRPr lang="en-GB" sz="2600" dirty="0"/>
          </a:p>
          <a:p>
            <a:endParaRPr lang="en-GB" sz="2600" dirty="0" smtClean="0"/>
          </a:p>
          <a:p>
            <a:endParaRPr lang="en-GB" sz="2600"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7</a:t>
            </a:fld>
            <a:endParaRPr lang="en-GB"/>
          </a:p>
        </p:txBody>
      </p:sp>
    </p:spTree>
    <p:extLst>
      <p:ext uri="{BB962C8B-B14F-4D97-AF65-F5344CB8AC3E}">
        <p14:creationId xmlns:p14="http://schemas.microsoft.com/office/powerpoint/2010/main" val="1043723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792088"/>
          </a:xfrm>
        </p:spPr>
        <p:txBody>
          <a:bodyPr/>
          <a:lstStyle/>
          <a:p>
            <a:r>
              <a:rPr lang="en-GB" b="1" dirty="0" smtClean="0"/>
              <a:t>CAF APPLICATION (CONT)</a:t>
            </a:r>
            <a:endParaRPr lang="en-GB" b="1" dirty="0"/>
          </a:p>
        </p:txBody>
      </p:sp>
      <p:sp>
        <p:nvSpPr>
          <p:cNvPr id="3" name="Content Placeholder 2"/>
          <p:cNvSpPr>
            <a:spLocks noGrp="1"/>
          </p:cNvSpPr>
          <p:nvPr>
            <p:ph idx="1"/>
          </p:nvPr>
        </p:nvSpPr>
        <p:spPr>
          <a:xfrm>
            <a:off x="1043492" y="1628800"/>
            <a:ext cx="6777317" cy="4203829"/>
          </a:xfrm>
        </p:spPr>
        <p:txBody>
          <a:bodyPr>
            <a:normAutofit fontScale="85000" lnSpcReduction="20000"/>
          </a:bodyPr>
          <a:lstStyle/>
          <a:p>
            <a:r>
              <a:rPr lang="en-GB" dirty="0"/>
              <a:t>You have a choice of up to </a:t>
            </a:r>
            <a:r>
              <a:rPr lang="en-GB" b="1" dirty="0"/>
              <a:t>6 </a:t>
            </a:r>
            <a:r>
              <a:rPr lang="en-GB" dirty="0"/>
              <a:t>schools to list on your </a:t>
            </a:r>
            <a:r>
              <a:rPr lang="en-GB" dirty="0" smtClean="0"/>
              <a:t>CAF</a:t>
            </a:r>
          </a:p>
          <a:p>
            <a:endParaRPr lang="en-GB" dirty="0"/>
          </a:p>
          <a:p>
            <a:r>
              <a:rPr lang="en-GB" dirty="0" smtClean="0"/>
              <a:t>You can list schools from </a:t>
            </a:r>
            <a:r>
              <a:rPr lang="en-GB" b="1" dirty="0" smtClean="0"/>
              <a:t>any </a:t>
            </a:r>
            <a:r>
              <a:rPr lang="en-GB" dirty="0" smtClean="0"/>
              <a:t>borough in London on your CAF </a:t>
            </a:r>
          </a:p>
          <a:p>
            <a:endParaRPr lang="en-GB" dirty="0"/>
          </a:p>
          <a:p>
            <a:r>
              <a:rPr lang="en-GB" dirty="0" smtClean="0"/>
              <a:t>Fee paying, Independent Schools do not have to be listed as one of your choices.  </a:t>
            </a:r>
          </a:p>
          <a:p>
            <a:endParaRPr lang="en-GB" dirty="0" smtClean="0"/>
          </a:p>
          <a:p>
            <a:r>
              <a:rPr lang="en-GB" dirty="0" smtClean="0"/>
              <a:t>The deadline for all CAF applications is</a:t>
            </a:r>
          </a:p>
          <a:p>
            <a:pPr marL="68580" indent="0">
              <a:buNone/>
            </a:pPr>
            <a:r>
              <a:rPr lang="en-GB" b="1" dirty="0" smtClean="0"/>
              <a:t>    Thursday 31</a:t>
            </a:r>
            <a:r>
              <a:rPr lang="en-GB" b="1" baseline="30000" dirty="0" smtClean="0"/>
              <a:t>st</a:t>
            </a:r>
            <a:r>
              <a:rPr lang="en-GB" b="1" dirty="0" smtClean="0"/>
              <a:t> October 2019.  </a:t>
            </a:r>
            <a:r>
              <a:rPr lang="en-GB" dirty="0" smtClean="0"/>
              <a:t>You are encouraged </a:t>
            </a:r>
          </a:p>
          <a:p>
            <a:pPr marL="68580" indent="0">
              <a:buNone/>
            </a:pPr>
            <a:r>
              <a:rPr lang="en-GB" dirty="0" smtClean="0"/>
              <a:t>    to submit your application by </a:t>
            </a:r>
            <a:r>
              <a:rPr lang="en-GB" b="1" dirty="0" smtClean="0"/>
              <a:t>Friday 18</a:t>
            </a:r>
            <a:r>
              <a:rPr lang="en-GB" b="1" baseline="30000" dirty="0" smtClean="0"/>
              <a:t>th</a:t>
            </a:r>
            <a:r>
              <a:rPr lang="en-GB" b="1" dirty="0" smtClean="0"/>
              <a:t> October</a:t>
            </a:r>
          </a:p>
          <a:p>
            <a:pPr marL="68580" indent="0">
              <a:buNone/>
            </a:pPr>
            <a:r>
              <a:rPr lang="en-GB" b="1" dirty="0" smtClean="0"/>
              <a:t>   </a:t>
            </a:r>
            <a:r>
              <a:rPr lang="en-GB" dirty="0" smtClean="0"/>
              <a:t>– The Friday </a:t>
            </a:r>
            <a:r>
              <a:rPr lang="en-GB" dirty="0" smtClean="0"/>
              <a:t>just before </a:t>
            </a:r>
            <a:r>
              <a:rPr lang="en-GB" dirty="0" smtClean="0"/>
              <a:t>half term. This is to give </a:t>
            </a:r>
            <a:r>
              <a:rPr lang="en-GB" dirty="0" smtClean="0"/>
              <a:t>time</a:t>
            </a:r>
          </a:p>
          <a:p>
            <a:pPr marL="68580" indent="0">
              <a:buNone/>
            </a:pPr>
            <a:r>
              <a:rPr lang="en-GB" dirty="0"/>
              <a:t> </a:t>
            </a:r>
            <a:r>
              <a:rPr lang="en-GB" dirty="0" smtClean="0"/>
              <a:t>  </a:t>
            </a:r>
            <a:r>
              <a:rPr lang="en-GB" dirty="0" smtClean="0"/>
              <a:t> </a:t>
            </a:r>
            <a:r>
              <a:rPr lang="en-GB" dirty="0" smtClean="0"/>
              <a:t>for </a:t>
            </a:r>
            <a:r>
              <a:rPr lang="en-GB" dirty="0" smtClean="0"/>
              <a:t>your </a:t>
            </a:r>
            <a:r>
              <a:rPr lang="en-GB" dirty="0" smtClean="0"/>
              <a:t>application to be processed.</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8</a:t>
            </a:fld>
            <a:endParaRPr lang="en-GB"/>
          </a:p>
        </p:txBody>
      </p:sp>
    </p:spTree>
    <p:extLst>
      <p:ext uri="{BB962C8B-B14F-4D97-AF65-F5344CB8AC3E}">
        <p14:creationId xmlns:p14="http://schemas.microsoft.com/office/powerpoint/2010/main" val="2426665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normAutofit fontScale="90000"/>
          </a:bodyPr>
          <a:lstStyle/>
          <a:p>
            <a:r>
              <a:rPr lang="en-GB" b="1" dirty="0" smtClean="0"/>
              <a:t>IF YOU MISS THE 31</a:t>
            </a:r>
            <a:r>
              <a:rPr lang="en-GB" b="1" baseline="30000" dirty="0" smtClean="0"/>
              <a:t>ST</a:t>
            </a:r>
            <a:r>
              <a:rPr lang="en-GB" b="1" dirty="0" smtClean="0"/>
              <a:t> OCTOBER DEADLINE…..</a:t>
            </a:r>
            <a:endParaRPr lang="en-GB" b="1" dirty="0"/>
          </a:p>
        </p:txBody>
      </p:sp>
      <p:sp>
        <p:nvSpPr>
          <p:cNvPr id="3" name="Content Placeholder 2"/>
          <p:cNvSpPr>
            <a:spLocks noGrp="1"/>
          </p:cNvSpPr>
          <p:nvPr>
            <p:ph idx="1"/>
          </p:nvPr>
        </p:nvSpPr>
        <p:spPr>
          <a:xfrm>
            <a:off x="1043492" y="1844824"/>
            <a:ext cx="6777317" cy="3987805"/>
          </a:xfrm>
        </p:spPr>
        <p:txBody>
          <a:bodyPr>
            <a:normAutofit lnSpcReduction="10000"/>
          </a:bodyPr>
          <a:lstStyle/>
          <a:p>
            <a:endParaRPr lang="en-GB" dirty="0" smtClean="0"/>
          </a:p>
          <a:p>
            <a:r>
              <a:rPr lang="en-GB" dirty="0" smtClean="0"/>
              <a:t>Late applications are considered after </a:t>
            </a:r>
            <a:r>
              <a:rPr lang="en-GB" b="1" dirty="0" smtClean="0"/>
              <a:t>National Offers Day.</a:t>
            </a:r>
          </a:p>
          <a:p>
            <a:endParaRPr lang="en-GB" b="1" dirty="0"/>
          </a:p>
          <a:p>
            <a:r>
              <a:rPr lang="en-GB" dirty="0" smtClean="0"/>
              <a:t>This means, on time applications will be  processed first and offers of places made, to those who applied on time, first.</a:t>
            </a:r>
            <a:r>
              <a:rPr lang="en-GB" b="1" dirty="0" smtClean="0"/>
              <a:t> </a:t>
            </a:r>
          </a:p>
          <a:p>
            <a:endParaRPr lang="en-GB" b="1" dirty="0" smtClean="0"/>
          </a:p>
          <a:p>
            <a:pPr marL="68580" indent="0">
              <a:buNone/>
            </a:pPr>
            <a:r>
              <a:rPr lang="en-GB" b="1" dirty="0" smtClean="0"/>
              <a:t>   </a:t>
            </a:r>
            <a:r>
              <a:rPr lang="en-GB" dirty="0" smtClean="0"/>
              <a:t>This year National Offers Day is: </a:t>
            </a:r>
          </a:p>
          <a:p>
            <a:pPr marL="68580" indent="0">
              <a:buNone/>
            </a:pPr>
            <a:r>
              <a:rPr lang="en-GB" b="1" dirty="0"/>
              <a:t> </a:t>
            </a:r>
            <a:r>
              <a:rPr lang="en-GB" b="1" dirty="0" smtClean="0"/>
              <a:t>  Monday March 2nd</a:t>
            </a:r>
            <a:r>
              <a:rPr lang="en-GB" b="1" baseline="30000" dirty="0" smtClean="0"/>
              <a:t> </a:t>
            </a:r>
            <a:r>
              <a:rPr lang="en-GB" b="1" baseline="30000" dirty="0" smtClean="0"/>
              <a:t> </a:t>
            </a:r>
            <a:r>
              <a:rPr lang="en-GB" b="1" dirty="0" smtClean="0"/>
              <a:t>2020</a:t>
            </a:r>
            <a:endParaRPr lang="en-GB" b="1" dirty="0"/>
          </a:p>
        </p:txBody>
      </p:sp>
      <p:sp>
        <p:nvSpPr>
          <p:cNvPr id="4" name="Slide Number Placeholder 3"/>
          <p:cNvSpPr>
            <a:spLocks noGrp="1"/>
          </p:cNvSpPr>
          <p:nvPr>
            <p:ph type="sldNum" sz="quarter" idx="12"/>
          </p:nvPr>
        </p:nvSpPr>
        <p:spPr/>
        <p:txBody>
          <a:bodyPr/>
          <a:lstStyle/>
          <a:p>
            <a:fld id="{92043E8E-2EE4-4CB0-8FDE-9679CBD77AEB}" type="slidenum">
              <a:rPr lang="en-GB" smtClean="0"/>
              <a:pPr/>
              <a:t>9</a:t>
            </a:fld>
            <a:endParaRPr lang="en-GB"/>
          </a:p>
        </p:txBody>
      </p:sp>
    </p:spTree>
    <p:extLst>
      <p:ext uri="{BB962C8B-B14F-4D97-AF65-F5344CB8AC3E}">
        <p14:creationId xmlns:p14="http://schemas.microsoft.com/office/powerpoint/2010/main" val="3841122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4679</TotalTime>
  <Words>2751</Words>
  <Application>Microsoft Office PowerPoint</Application>
  <PresentationFormat>On-screen Show (4:3)</PresentationFormat>
  <Paragraphs>351</Paragraphs>
  <Slides>29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Century Gothic</vt:lpstr>
      <vt:lpstr>Wingdings</vt:lpstr>
      <vt:lpstr>Wingdings 2</vt:lpstr>
      <vt:lpstr>Austin</vt:lpstr>
      <vt:lpstr>TRANSFERING FROM PRIMARY TO SECONDARY SCHOOL</vt:lpstr>
      <vt:lpstr>HOW TO START…….</vt:lpstr>
      <vt:lpstr>Admissions criteria</vt:lpstr>
      <vt:lpstr>ADMISSIONS CRITERIA…</vt:lpstr>
      <vt:lpstr>FAITH SCHOOLS</vt:lpstr>
      <vt:lpstr>       A new school and a relatively new School in Lambeth </vt:lpstr>
      <vt:lpstr>CAF APPLICATION</vt:lpstr>
      <vt:lpstr>CAF APPLICATION (CONT)</vt:lpstr>
      <vt:lpstr>IF YOU MISS THE 31ST OCTOBER DEADLINE…..</vt:lpstr>
      <vt:lpstr>  CO – ORDINATED ADMISSIONS PROCEDURE</vt:lpstr>
      <vt:lpstr>YOUR CHOICE OF SCHOOLS</vt:lpstr>
      <vt:lpstr>YOUR CHOICE OF SCHOOLS</vt:lpstr>
      <vt:lpstr>Oversubcribed local schools</vt:lpstr>
      <vt:lpstr>Where last years children went…..</vt:lpstr>
      <vt:lpstr>     PROOF OF ADDRESS AND YOUR CHILD’S DATE OF BIRTH</vt:lpstr>
      <vt:lpstr>ACCEPTED DOCUMENTS FOR PARENTS/CARERS</vt:lpstr>
      <vt:lpstr>ACCEPTED DOCUMENTS FOR YOUR CHILD</vt:lpstr>
      <vt:lpstr>PROOF OF CHILD’S DATE OF BIRTH</vt:lpstr>
      <vt:lpstr>ACCEPTED DOCUMENTATION CONT….</vt:lpstr>
      <vt:lpstr>DIFFICULTIES WITH DOCUMENTATION</vt:lpstr>
      <vt:lpstr>                                  BURSARIES &amp; SCHOLARSHIPS  </vt:lpstr>
      <vt:lpstr>BURSERIES &amp; SCHOLARSHIPS</vt:lpstr>
      <vt:lpstr>SELECTIVE SCHOOLS &amp; THE WANDSWORTH TEST </vt:lpstr>
      <vt:lpstr>SUPPLEMENTARY FORMS</vt:lpstr>
      <vt:lpstr>BANDING TESTS</vt:lpstr>
      <vt:lpstr>BANDING TESTS CONT….</vt:lpstr>
      <vt:lpstr>BANDING TESTS CONT…</vt:lpstr>
      <vt:lpstr>Why Test?</vt:lpstr>
      <vt:lpstr>FINALLY PLEASE REMEMBER……</vt:lpstr>
    </vt:vector>
  </TitlesOfParts>
  <Company>Hitherfield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FROM PRIMARY TO SECONDARY SCHOOL</dc:title>
  <dc:creator>Suzy Anderson</dc:creator>
  <cp:lastModifiedBy>Suzy Anderson</cp:lastModifiedBy>
  <cp:revision>218</cp:revision>
  <cp:lastPrinted>2015-09-09T10:26:28Z</cp:lastPrinted>
  <dcterms:created xsi:type="dcterms:W3CDTF">2013-09-11T11:27:17Z</dcterms:created>
  <dcterms:modified xsi:type="dcterms:W3CDTF">2019-09-09T09:48:21Z</dcterms:modified>
</cp:coreProperties>
</file>